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4" r:id="rId5"/>
  </p:sldMasterIdLst>
  <p:notesMasterIdLst>
    <p:notesMasterId r:id="rId24"/>
  </p:notesMasterIdLst>
  <p:sldIdLst>
    <p:sldId id="256" r:id="rId6"/>
    <p:sldId id="268" r:id="rId7"/>
    <p:sldId id="269" r:id="rId8"/>
    <p:sldId id="2147482171" r:id="rId9"/>
    <p:sldId id="270" r:id="rId10"/>
    <p:sldId id="2147482172" r:id="rId11"/>
    <p:sldId id="263" r:id="rId12"/>
    <p:sldId id="2147482125" r:id="rId13"/>
    <p:sldId id="259" r:id="rId14"/>
    <p:sldId id="2147482166" r:id="rId15"/>
    <p:sldId id="261" r:id="rId16"/>
    <p:sldId id="2147482173" r:id="rId17"/>
    <p:sldId id="2147482169" r:id="rId18"/>
    <p:sldId id="2147482168" r:id="rId19"/>
    <p:sldId id="264" r:id="rId20"/>
    <p:sldId id="265" r:id="rId21"/>
    <p:sldId id="266" r:id="rId22"/>
    <p:sldId id="267" r:id="rId23"/>
  </p:sldIdLst>
  <p:sldSz cx="18288000" cy="10287000"/>
  <p:notesSz cx="7104063" cy="10234613"/>
  <p:embeddedFontLst>
    <p:embeddedFont>
      <p:font typeface="Inter Bold" panose="020B0604020202020204" charset="0"/>
      <p:regular r:id="rId25"/>
    </p:embeddedFont>
    <p:embeddedFont>
      <p:font typeface="Open Sans" panose="020B0606030504020204" pitchFamily="34" charset="0"/>
      <p:regular r:id="rId26"/>
      <p:bold r:id="rId27"/>
      <p:italic r:id="rId28"/>
      <p:boldItalic r:id="rId29"/>
    </p:embeddedFont>
    <p:embeddedFont>
      <p:font typeface="Open Sans Bold" panose="020B0806030504020204" charset="0"/>
      <p:regular r:id="rId30"/>
      <p:bold r:id="rId31"/>
    </p:embeddedFont>
    <p:embeddedFont>
      <p:font typeface="Poppins Italics" panose="020B0604020202020204" charset="0"/>
      <p:regular r:id="rId32"/>
    </p:embeddedFont>
    <p:embeddedFont>
      <p:font typeface="Poppins Medium" panose="020B0502040204020203" pitchFamily="2"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D30"/>
    <a:srgbClr val="8A8060"/>
    <a:srgbClr val="DAD2CA"/>
    <a:srgbClr val="201E1E"/>
    <a:srgbClr val="D7E0E5"/>
    <a:srgbClr val="DDE3E6"/>
    <a:srgbClr val="AFB49A"/>
    <a:srgbClr val="B5B1A5"/>
    <a:srgbClr val="F66530"/>
    <a:srgbClr val="5B5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 stil 1 – uthev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ys stil 2 – uthev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85" autoAdjust="0"/>
  </p:normalViewPr>
  <p:slideViewPr>
    <p:cSldViewPr snapToGrid="0">
      <p:cViewPr varScale="1">
        <p:scale>
          <a:sx n="79" d="100"/>
          <a:sy n="79" d="100"/>
        </p:scale>
        <p:origin x="191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b-NO"/>
          </a:p>
        </p:txBody>
      </p:sp>
      <p:sp>
        <p:nvSpPr>
          <p:cNvPr id="3" name="Plassholder for dato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D0792146-DF54-4C50-9319-946167C46190}" type="datetimeFigureOut">
              <a:rPr lang="nb-NO" smtClean="0"/>
              <a:t>17.03.2026</a:t>
            </a:fld>
            <a:endParaRPr lang="nb-NO"/>
          </a:p>
        </p:txBody>
      </p:sp>
      <p:sp>
        <p:nvSpPr>
          <p:cNvPr id="4" name="Plassholder for lysbil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b-NO"/>
          </a:p>
        </p:txBody>
      </p:sp>
      <p:sp>
        <p:nvSpPr>
          <p:cNvPr id="5" name="Plassholder for nota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b-NO"/>
          </a:p>
        </p:txBody>
      </p:sp>
      <p:sp>
        <p:nvSpPr>
          <p:cNvPr id="7" name="Plassholder for lysbilde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B4FD9A0-C2AA-4C06-9E90-FB3BDB0EA7AA}" type="slidenum">
              <a:rPr lang="nb-NO" smtClean="0"/>
              <a:t>‹#›</a:t>
            </a:fld>
            <a:endParaRPr lang="nb-NO"/>
          </a:p>
        </p:txBody>
      </p:sp>
    </p:spTree>
    <p:extLst>
      <p:ext uri="{BB962C8B-B14F-4D97-AF65-F5344CB8AC3E}">
        <p14:creationId xmlns:p14="http://schemas.microsoft.com/office/powerpoint/2010/main" val="274317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mange som ikke vet hva Heimevernets distriktsråd er og vi har her forsøkt å visualisere dette. </a:t>
            </a:r>
          </a:p>
          <a:p>
            <a:pPr marL="185766" indent="-185766">
              <a:buFont typeface="Arial" panose="020B0604020202020204" pitchFamily="34" charset="0"/>
              <a:buChar char="•"/>
            </a:pPr>
            <a:r>
              <a:rPr lang="nb-NO" dirty="0"/>
              <a:t>Distriktsrådet er brobygger mellom Heimevernet og den sivile sektoren. </a:t>
            </a:r>
          </a:p>
          <a:p>
            <a:pPr marL="185766" indent="-185766">
              <a:buFont typeface="Arial" panose="020B0604020202020204" pitchFamily="34" charset="0"/>
              <a:buChar char="•"/>
            </a:pPr>
            <a:r>
              <a:rPr lang="nb-NO" dirty="0"/>
              <a:t>Øverste leder i Heimevernet er sjef HV, Frode Ommundsen</a:t>
            </a:r>
          </a:p>
          <a:p>
            <a:pPr marL="185766" indent="-185766">
              <a:buFont typeface="Arial" panose="020B0604020202020204" pitchFamily="34" charset="0"/>
              <a:buChar char="•"/>
            </a:pPr>
            <a:r>
              <a:rPr lang="nb-NO" dirty="0"/>
              <a:t>I april 2025 tiltrådte Tord Lindelid som sjef HV-07</a:t>
            </a:r>
          </a:p>
          <a:p>
            <a:pPr marL="185766" indent="-185766">
              <a:buFont typeface="Arial" panose="020B0604020202020204" pitchFamily="34" charset="0"/>
              <a:buChar char="•"/>
            </a:pPr>
            <a:endParaRPr lang="nb-NO" dirty="0"/>
          </a:p>
          <a:p>
            <a:pPr marL="185766" indent="-185766">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3B4FD9A0-C2AA-4C06-9E90-FB3BDB0EA7AA}" type="slidenum">
              <a:rPr lang="nb-NO" smtClean="0"/>
              <a:t>2</a:t>
            </a:fld>
            <a:endParaRPr lang="nb-NO"/>
          </a:p>
        </p:txBody>
      </p:sp>
    </p:spTree>
    <p:extLst>
      <p:ext uri="{BB962C8B-B14F-4D97-AF65-F5344CB8AC3E}">
        <p14:creationId xmlns:p14="http://schemas.microsoft.com/office/powerpoint/2010/main" val="3039729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90752">
              <a:defRPr/>
            </a:pPr>
            <a:r>
              <a:rPr lang="nb-NO" dirty="0"/>
              <a:t>NATO stiller sju grunnleggende forventninger til medlemslandenes </a:t>
            </a:r>
            <a:r>
              <a:rPr lang="nb-NO" b="0" dirty="0"/>
              <a:t>motstandskraft</a:t>
            </a:r>
            <a:r>
              <a:rPr lang="nb-NO" dirty="0"/>
              <a:t> – altså samfunnets evne til å tåle og håndtere kriser, sjokk og angrep uten at samfunnsfunksjonene bryter sammen.</a:t>
            </a:r>
            <a:br>
              <a:rPr lang="nb-NO" dirty="0"/>
            </a:br>
            <a:r>
              <a:rPr lang="nb-NO" dirty="0"/>
              <a:t>Disse forventningene danner grunnmuren i nasjonal beredskap og totalforsvar, og handler like mye om sivile som militære ressurser.</a:t>
            </a:r>
          </a:p>
          <a:p>
            <a:endParaRPr lang="nb-NO" dirty="0"/>
          </a:p>
          <a:p>
            <a:endParaRPr lang="nb-NO" dirty="0"/>
          </a:p>
          <a:p>
            <a:r>
              <a:rPr lang="nb-NO" b="1" dirty="0"/>
              <a:t>NATOs syv grunnleggende forventninger (offisiell versjon med forklaring)</a:t>
            </a:r>
          </a:p>
          <a:p>
            <a:endParaRPr lang="nb-NO" b="1" dirty="0"/>
          </a:p>
          <a:p>
            <a:r>
              <a:rPr lang="nb-NO" b="1" dirty="0"/>
              <a:t>Trygg styring og kommunikasjon</a:t>
            </a:r>
            <a:br>
              <a:rPr lang="nb-NO" dirty="0"/>
            </a:br>
            <a:r>
              <a:rPr lang="nb-NO" dirty="0"/>
              <a:t>– Myndighetene må kunne styre landet og kommunisere effektivt selv under kriser og angrep.</a:t>
            </a:r>
          </a:p>
          <a:p>
            <a:endParaRPr lang="nb-NO" dirty="0"/>
          </a:p>
          <a:p>
            <a:r>
              <a:rPr lang="nb-NO" b="1" dirty="0"/>
              <a:t>Sikre energiforsyning</a:t>
            </a:r>
            <a:br>
              <a:rPr lang="nb-NO" dirty="0"/>
            </a:br>
            <a:r>
              <a:rPr lang="nb-NO" dirty="0"/>
              <a:t>– Landet må kunne opprettholde strøm, drivstoff og </a:t>
            </a:r>
            <a:r>
              <a:rPr lang="nb-NO" dirty="0" err="1"/>
              <a:t>varmeforsyning</a:t>
            </a:r>
            <a:r>
              <a:rPr lang="nb-NO" dirty="0"/>
              <a:t>, også ved bortfall eller sabotasje.</a:t>
            </a:r>
          </a:p>
          <a:p>
            <a:endParaRPr lang="nb-NO" dirty="0"/>
          </a:p>
          <a:p>
            <a:r>
              <a:rPr lang="nb-NO" b="1" dirty="0"/>
              <a:t>Robust håndtering av sivil infrastruktur</a:t>
            </a:r>
            <a:br>
              <a:rPr lang="nb-NO" dirty="0"/>
            </a:br>
            <a:r>
              <a:rPr lang="nb-NO" dirty="0"/>
              <a:t>– Kritisk infrastruktur (transport, vann, avløp, datasystemer) må beskyttes og raskt kunne repareres.</a:t>
            </a:r>
          </a:p>
          <a:p>
            <a:endParaRPr lang="nb-NO" b="1" dirty="0"/>
          </a:p>
          <a:p>
            <a:r>
              <a:rPr lang="nb-NO" b="1" dirty="0"/>
              <a:t>Mat- og vannforsyning til befolkningen</a:t>
            </a:r>
            <a:br>
              <a:rPr lang="nb-NO" dirty="0"/>
            </a:br>
            <a:r>
              <a:rPr lang="nb-NO" dirty="0"/>
              <a:t>– Alle skal ha tilgang på trygg mat og rent vann, også ved bortfall av import eller logistikk.</a:t>
            </a:r>
          </a:p>
          <a:p>
            <a:endParaRPr lang="nb-NO" b="1" dirty="0"/>
          </a:p>
          <a:p>
            <a:r>
              <a:rPr lang="nb-NO" b="1" dirty="0"/>
              <a:t>Håndtering av store befolkningsbevegelser</a:t>
            </a:r>
            <a:br>
              <a:rPr lang="nb-NO" dirty="0"/>
            </a:br>
            <a:r>
              <a:rPr lang="nb-NO" dirty="0"/>
              <a:t>– Samfunnet må kunne håndtere flyktningstrømmer og evakueringer uten å miste kontroll.</a:t>
            </a:r>
          </a:p>
          <a:p>
            <a:endParaRPr lang="nb-NO" b="1" dirty="0"/>
          </a:p>
          <a:p>
            <a:r>
              <a:rPr lang="nb-NO" b="1" dirty="0"/>
              <a:t>Håndtere masseskader og medisinske behov</a:t>
            </a:r>
            <a:br>
              <a:rPr lang="nb-NO" dirty="0"/>
            </a:br>
            <a:r>
              <a:rPr lang="nb-NO" dirty="0"/>
              <a:t>– Helsevesenet må kunne håndtere mange skadde, sykdomsutbrudd og mangel på utstyr.</a:t>
            </a:r>
          </a:p>
          <a:p>
            <a:endParaRPr lang="nb-NO" b="1" dirty="0"/>
          </a:p>
          <a:p>
            <a:r>
              <a:rPr lang="nb-NO" b="1" dirty="0"/>
              <a:t>Beskytte sivile mot farlige situasjoner og angrep</a:t>
            </a:r>
            <a:br>
              <a:rPr lang="nb-NO" dirty="0"/>
            </a:br>
            <a:r>
              <a:rPr lang="nb-NO" dirty="0"/>
              <a:t>– Samfunnet må kunne beskytte befolkningen mot kjemiske, biologiske, radiologiske og nukleære trusler (CBRN).</a:t>
            </a:r>
          </a:p>
          <a:p>
            <a:endParaRPr lang="nb-NO" dirty="0"/>
          </a:p>
          <a:p>
            <a:r>
              <a:rPr lang="nb-NO" dirty="0"/>
              <a:t>Hvordan ser dette ut i Agder?</a:t>
            </a:r>
          </a:p>
          <a:p>
            <a:endParaRPr lang="nb-NO" dirty="0"/>
          </a:p>
          <a:p>
            <a:r>
              <a:rPr lang="nb-NO" dirty="0"/>
              <a:t>Fra KS sin presentasjon:</a:t>
            </a:r>
          </a:p>
          <a:p>
            <a:r>
              <a:rPr lang="nb-NO" sz="1300" dirty="0"/>
              <a:t>NATO vedtok i 2016 syv grunnleggende forventninger («Seven Baseline </a:t>
            </a:r>
            <a:r>
              <a:rPr lang="nb-NO" sz="1300" dirty="0" err="1"/>
              <a:t>Requirements</a:t>
            </a:r>
            <a:r>
              <a:rPr lang="nb-NO" sz="1300" dirty="0"/>
              <a:t>») til medlemslandene.</a:t>
            </a:r>
          </a:p>
          <a:p>
            <a:endParaRPr lang="nb-NO" sz="1300" dirty="0"/>
          </a:p>
          <a:p>
            <a:r>
              <a:rPr lang="nb-NO" sz="1300" dirty="0"/>
              <a:t>For at kommunene skal kunne bidra i forhold til forventningene og levere egne tjenester er samarbeid og avklaringer viktige. </a:t>
            </a:r>
          </a:p>
          <a:p>
            <a:endParaRPr lang="nb-NO" sz="1300" dirty="0"/>
          </a:p>
          <a:p>
            <a:pPr defTabSz="990752">
              <a:defRPr/>
            </a:pPr>
            <a:r>
              <a:rPr lang="nb-NO" sz="1300" dirty="0"/>
              <a:t>Helsedirektoratet har utarbeidet </a:t>
            </a:r>
            <a:r>
              <a:rPr lang="nn-NO" sz="1300" dirty="0"/>
              <a:t>Konsept for sivilt-militært helsesamarbeid ved </a:t>
            </a:r>
            <a:r>
              <a:rPr lang="nn-NO" sz="1300" dirty="0" err="1"/>
              <a:t>håndtering</a:t>
            </a:r>
            <a:r>
              <a:rPr lang="nn-NO" sz="1300" dirty="0"/>
              <a:t> og evakuering av masseskader for å </a:t>
            </a:r>
            <a:r>
              <a:rPr lang="nb-NO" sz="1300" dirty="0"/>
              <a:t>bidra til tydeliggjøring av eksisterende planverk for å sikre nasjonens evne til å håndtere masseskader.</a:t>
            </a:r>
            <a:endParaRPr lang="nn-NO" sz="1300" dirty="0"/>
          </a:p>
          <a:p>
            <a:endParaRPr lang="nb-NO" sz="1300" dirty="0"/>
          </a:p>
          <a:p>
            <a:r>
              <a:rPr lang="nb-NO" sz="1300" dirty="0"/>
              <a:t>Her er følgende forventning beskrevet: </a:t>
            </a:r>
          </a:p>
          <a:p>
            <a:endParaRPr lang="nb-NO" sz="1300" dirty="0"/>
          </a:p>
          <a:p>
            <a:r>
              <a:rPr lang="nn-NO" sz="1300" dirty="0"/>
              <a:t>Ved </a:t>
            </a:r>
            <a:r>
              <a:rPr lang="nn-NO" sz="1300" dirty="0" err="1"/>
              <a:t>væpnet</a:t>
            </a:r>
            <a:r>
              <a:rPr lang="nn-NO" sz="1300" dirty="0"/>
              <a:t> konflikt og krig vil Forsvaret, lokale </a:t>
            </a:r>
            <a:r>
              <a:rPr lang="nn-NO" sz="1300" dirty="0" err="1"/>
              <a:t>helseforetak</a:t>
            </a:r>
            <a:r>
              <a:rPr lang="nn-NO" sz="1300" dirty="0"/>
              <a:t> og </a:t>
            </a:r>
            <a:r>
              <a:rPr lang="nn-NO" sz="1300" dirty="0" err="1"/>
              <a:t>kommuner</a:t>
            </a:r>
            <a:r>
              <a:rPr lang="nn-NO" sz="1300" dirty="0"/>
              <a:t> samarbeide og sørge for koordinering av de </a:t>
            </a:r>
            <a:r>
              <a:rPr lang="nn-NO" sz="1300" dirty="0" err="1"/>
              <a:t>samlede</a:t>
            </a:r>
            <a:r>
              <a:rPr lang="nn-NO" sz="1300" dirty="0"/>
              <a:t> </a:t>
            </a:r>
            <a:r>
              <a:rPr lang="nn-NO" sz="1300" dirty="0" err="1"/>
              <a:t>ressursene</a:t>
            </a:r>
            <a:r>
              <a:rPr lang="nn-NO" sz="1300" dirty="0"/>
              <a:t> og foreta kontinuitetsplanlegging for å </a:t>
            </a:r>
            <a:r>
              <a:rPr lang="nn-NO" sz="1300" dirty="0" err="1"/>
              <a:t>håndtere</a:t>
            </a:r>
            <a:r>
              <a:rPr lang="nn-NO" sz="1300" dirty="0"/>
              <a:t> situasjonen over tid.</a:t>
            </a:r>
          </a:p>
          <a:p>
            <a:endParaRPr lang="nn-NO" sz="1300" dirty="0"/>
          </a:p>
          <a:p>
            <a:r>
              <a:rPr lang="nb-NO" sz="1300" dirty="0"/>
              <a:t>Konseptet er basert på </a:t>
            </a:r>
            <a:r>
              <a:rPr lang="nb-NO" sz="1300" i="1" dirty="0"/>
              <a:t>dagens</a:t>
            </a:r>
            <a:r>
              <a:rPr lang="nb-NO" sz="1300" dirty="0"/>
              <a:t> planverk og forventninger fra NATO, og vil av den grunn måtte revideres etter hvert som nye planer utvikles og krav iverksettes. Det pågår flere aktiviteter for å videreutvikle det sivil-militære helseberedskapssamarbeidet nasjonalt, og også arbeid multilateralt, som vil påvirke dette arbeidet videre.</a:t>
            </a:r>
          </a:p>
          <a:p>
            <a:endParaRPr lang="nb-NO" sz="1300" dirty="0"/>
          </a:p>
          <a:p>
            <a:r>
              <a:rPr lang="nb-NO" sz="1300" dirty="0"/>
              <a:t>Om disponering av personell sier Helsedirektoratets konsept følgende:</a:t>
            </a:r>
          </a:p>
          <a:p>
            <a:r>
              <a:rPr lang="nn-NO" sz="1300" dirty="0"/>
              <a:t>Ved mobilisering vil Forsvaret innkalle innsatspersonell etter lov om verneplikt, enten som helsepersonell eller </a:t>
            </a:r>
            <a:r>
              <a:rPr lang="nn-NO" sz="1300" dirty="0" err="1"/>
              <a:t>grunnet</a:t>
            </a:r>
            <a:r>
              <a:rPr lang="nn-NO" sz="1300" dirty="0"/>
              <a:t> </a:t>
            </a:r>
            <a:r>
              <a:rPr lang="nn-NO" sz="1300" dirty="0" err="1"/>
              <a:t>deres</a:t>
            </a:r>
            <a:r>
              <a:rPr lang="nn-NO" sz="1300" dirty="0"/>
              <a:t> militære kompetanse. </a:t>
            </a:r>
            <a:r>
              <a:rPr lang="nn-NO" sz="1300" dirty="0" err="1"/>
              <a:t>Personer</a:t>
            </a:r>
            <a:r>
              <a:rPr lang="nn-NO" sz="1300" dirty="0"/>
              <a:t> som dekker en funksjon som er kritisk for samfunnet kan få fritak </a:t>
            </a:r>
            <a:r>
              <a:rPr lang="nn-NO" sz="1300" dirty="0" err="1"/>
              <a:t>fra</a:t>
            </a:r>
            <a:r>
              <a:rPr lang="nn-NO" sz="1300" dirty="0"/>
              <a:t> oppmøte i Forsvaret ved krig, når krig truer og ved styrkeoppbygging. Dette </a:t>
            </a:r>
            <a:r>
              <a:rPr lang="nn-NO" sz="1300" dirty="0" err="1"/>
              <a:t>påvirker</a:t>
            </a:r>
            <a:r>
              <a:rPr lang="nn-NO" sz="1300" dirty="0"/>
              <a:t> </a:t>
            </a:r>
            <a:r>
              <a:rPr lang="nn-NO" sz="1300" dirty="0" err="1"/>
              <a:t>ressursene</a:t>
            </a:r>
            <a:r>
              <a:rPr lang="nn-NO" sz="1300" dirty="0"/>
              <a:t> både sivil og militær side har </a:t>
            </a:r>
            <a:r>
              <a:rPr lang="nn-NO" sz="1300" dirty="0" err="1"/>
              <a:t>tilgjengelig</a:t>
            </a:r>
            <a:r>
              <a:rPr lang="nn-NO" sz="1300" dirty="0"/>
              <a:t> i ulike scenario.</a:t>
            </a:r>
          </a:p>
          <a:p>
            <a:endParaRPr lang="nn-NO" sz="1300" dirty="0"/>
          </a:p>
          <a:p>
            <a:r>
              <a:rPr lang="nn-NO" sz="1300" dirty="0"/>
              <a:t>Personell som </a:t>
            </a:r>
            <a:r>
              <a:rPr lang="nn-NO" sz="1300" dirty="0" err="1"/>
              <a:t>ikke</a:t>
            </a:r>
            <a:r>
              <a:rPr lang="nn-NO" sz="1300" dirty="0"/>
              <a:t> skal </a:t>
            </a:r>
            <a:r>
              <a:rPr lang="nn-NO" sz="1300" dirty="0" err="1"/>
              <a:t>mobiliseres</a:t>
            </a:r>
            <a:r>
              <a:rPr lang="nn-NO" sz="1300" dirty="0"/>
              <a:t> av forsvaret må </a:t>
            </a:r>
            <a:r>
              <a:rPr lang="nn-NO" sz="1300" dirty="0" err="1"/>
              <a:t>avklares</a:t>
            </a:r>
            <a:r>
              <a:rPr lang="nn-NO" sz="1300" dirty="0"/>
              <a:t> med vernepliktsverket i fredstid. Det er </a:t>
            </a:r>
            <a:r>
              <a:rPr lang="nn-NO" sz="1300" dirty="0" err="1"/>
              <a:t>kun</a:t>
            </a:r>
            <a:r>
              <a:rPr lang="nn-NO" sz="1300" dirty="0"/>
              <a:t> </a:t>
            </a:r>
            <a:r>
              <a:rPr lang="nn-NO" sz="1300" dirty="0" err="1"/>
              <a:t>personer</a:t>
            </a:r>
            <a:r>
              <a:rPr lang="nn-NO" sz="1300" dirty="0"/>
              <a:t> i </a:t>
            </a:r>
            <a:r>
              <a:rPr lang="nn-NO" sz="1300" dirty="0" err="1"/>
              <a:t>virksomhet</a:t>
            </a:r>
            <a:r>
              <a:rPr lang="nn-NO" sz="1300" dirty="0"/>
              <a:t> som er innmeldt som samfunnskritisk </a:t>
            </a:r>
            <a:r>
              <a:rPr lang="nn-NO" sz="1300" dirty="0" err="1"/>
              <a:t>virksomhet</a:t>
            </a:r>
            <a:r>
              <a:rPr lang="nn-NO" sz="1300" dirty="0"/>
              <a:t> (SKV) som kan få fritak for mobilisering.</a:t>
            </a:r>
          </a:p>
          <a:p>
            <a:endParaRPr lang="nn-NO" b="0" dirty="0"/>
          </a:p>
          <a:p>
            <a:endParaRPr lang="nb-NO" dirty="0"/>
          </a:p>
          <a:p>
            <a:endParaRPr lang="nb-NO" dirty="0"/>
          </a:p>
        </p:txBody>
      </p:sp>
      <p:sp>
        <p:nvSpPr>
          <p:cNvPr id="4" name="Plassholder for lysbildenummer 3"/>
          <p:cNvSpPr>
            <a:spLocks noGrp="1"/>
          </p:cNvSpPr>
          <p:nvPr>
            <p:ph type="sldNum" sz="quarter" idx="5"/>
          </p:nvPr>
        </p:nvSpPr>
        <p:spPr/>
        <p:txBody>
          <a:bodyPr/>
          <a:lstStyle/>
          <a:p>
            <a:fld id="{3B4FD9A0-C2AA-4C06-9E90-FB3BDB0EA7AA}" type="slidenum">
              <a:rPr lang="nb-NO" smtClean="0"/>
              <a:t>11</a:t>
            </a:fld>
            <a:endParaRPr lang="nb-NO"/>
          </a:p>
        </p:txBody>
      </p:sp>
    </p:spTree>
    <p:extLst>
      <p:ext uri="{BB962C8B-B14F-4D97-AF65-F5344CB8AC3E}">
        <p14:creationId xmlns:p14="http://schemas.microsoft.com/office/powerpoint/2010/main" val="215000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B3F60-8798-86E7-89D4-0F86A2B28F6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407A621-1D63-4A56-0687-BECD5089D71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A946BF3-6C52-E723-FCE6-7ACFEE7E86B6}"/>
              </a:ext>
            </a:extLst>
          </p:cNvPr>
          <p:cNvSpPr>
            <a:spLocks noGrp="1"/>
          </p:cNvSpPr>
          <p:nvPr>
            <p:ph type="body" idx="1"/>
          </p:nvPr>
        </p:nvSpPr>
        <p:spPr/>
        <p:txBody>
          <a:bodyPr/>
          <a:lstStyle/>
          <a:p>
            <a:pPr marL="185766" indent="-185766">
              <a:buFont typeface="Arial" panose="020B0604020202020204" pitchFamily="34" charset="0"/>
              <a:buChar char="•"/>
            </a:pPr>
            <a:r>
              <a:rPr lang="nn-NO" dirty="0" err="1"/>
              <a:t>Kommunene</a:t>
            </a:r>
            <a:r>
              <a:rPr lang="nn-NO" dirty="0"/>
              <a:t> har et bredt ansvar for beredskap på mange områder</a:t>
            </a:r>
          </a:p>
          <a:p>
            <a:pPr marL="185766" indent="-185766">
              <a:buFont typeface="Arial" panose="020B0604020202020204" pitchFamily="34" charset="0"/>
              <a:buChar char="•"/>
            </a:pPr>
            <a:r>
              <a:rPr lang="nn-NO" dirty="0" err="1"/>
              <a:t>Kommunene</a:t>
            </a:r>
            <a:r>
              <a:rPr lang="nn-NO" dirty="0"/>
              <a:t> har </a:t>
            </a:r>
            <a:r>
              <a:rPr lang="nn-NO" dirty="0" err="1"/>
              <a:t>samme</a:t>
            </a:r>
            <a:r>
              <a:rPr lang="nn-NO" dirty="0"/>
              <a:t> ansvar i fredstid og krise</a:t>
            </a:r>
          </a:p>
          <a:p>
            <a:endParaRPr lang="nn-NO" dirty="0"/>
          </a:p>
          <a:p>
            <a:r>
              <a:rPr lang="nb-NO" dirty="0"/>
              <a:t>Dette går frem av DSBs veileder til forskrift om kommunal beredskapsplikt:</a:t>
            </a:r>
          </a:p>
          <a:p>
            <a:endParaRPr lang="nb-NO" dirty="0"/>
          </a:p>
          <a:p>
            <a:r>
              <a:rPr lang="nb-NO" dirty="0"/>
              <a:t>Kommunene har en sentral rolle i arbeidet med samfunnssikkerhet. </a:t>
            </a:r>
          </a:p>
          <a:p>
            <a:endParaRPr lang="nb-NO" dirty="0"/>
          </a:p>
          <a:p>
            <a:r>
              <a:rPr lang="nb-NO" dirty="0"/>
              <a:t>Kommunene skal utvikle trygge og robuste lokalsamfunn og har et grunnleggende ansvar for å beskytte befolkningen og bidra til å opprettholde kritiske samfunnsfunksjoner. Denne rollen er tydeliggjort gjennom bestemmelsene om kommunal beredskapsplikt.</a:t>
            </a:r>
          </a:p>
          <a:p>
            <a:endParaRPr lang="nb-NO" dirty="0"/>
          </a:p>
          <a:p>
            <a:r>
              <a:rPr lang="nb-NO" dirty="0"/>
              <a:t>I tråd med bestemmelsene om kommunal beredskapsplikt skal kommunene integrere samfunnssikkerhet i daglig virksomhet og gi samfunnssikkerhetsoppgavene et</a:t>
            </a:r>
          </a:p>
          <a:p>
            <a:r>
              <a:rPr lang="nb-NO" dirty="0"/>
              <a:t>helhetlig perspektiv. </a:t>
            </a:r>
          </a:p>
          <a:p>
            <a:endParaRPr lang="nb-NO" dirty="0"/>
          </a:p>
          <a:p>
            <a:r>
              <a:rPr lang="nb-NO" dirty="0"/>
              <a:t>Bestemmelsene tydeliggjør også kommunenes rolle som lokal samordner i samfunnssikkerhetsarbeidet.</a:t>
            </a:r>
          </a:p>
          <a:p>
            <a:endParaRPr lang="nb-NO" dirty="0"/>
          </a:p>
          <a:p>
            <a:r>
              <a:rPr lang="nb-NO" dirty="0"/>
              <a:t>Krav til kommunal beredskapsplikt ble gjort gjeldende fra 1. januar 2010 gjennom endringer i sivilforsvarsloven. Bestemmelsene om kommunal beredskapsplikt ble videreført i lov 25. juni 2010 om kommunal beredskapsplikt, sivile beskyttelsestiltak o</a:t>
            </a:r>
            <a:r>
              <a:rPr lang="nn-NO" dirty="0"/>
              <a:t>g Sivilforsvaret (</a:t>
            </a:r>
            <a:r>
              <a:rPr lang="nn-NO" dirty="0" err="1"/>
              <a:t>sivilbeskyttelsesloven</a:t>
            </a:r>
            <a:r>
              <a:rPr lang="nn-NO" dirty="0"/>
              <a:t>)</a:t>
            </a:r>
          </a:p>
          <a:p>
            <a:endParaRPr lang="nn-NO" dirty="0"/>
          </a:p>
          <a:p>
            <a:endParaRPr lang="nn-NO" dirty="0"/>
          </a:p>
          <a:p>
            <a:r>
              <a:rPr lang="nn-NO" dirty="0"/>
              <a:t>https://www.dsb.no/siteassets/rapporter-og-publikasjoner/veileder/veileder_til_forskrift_om_kommunal_beredskapsplikt.pdf</a:t>
            </a:r>
          </a:p>
        </p:txBody>
      </p:sp>
      <p:sp>
        <p:nvSpPr>
          <p:cNvPr id="4" name="Plassholder for lysbildenummer 3">
            <a:extLst>
              <a:ext uri="{FF2B5EF4-FFF2-40B4-BE49-F238E27FC236}">
                <a16:creationId xmlns:a16="http://schemas.microsoft.com/office/drawing/2014/main" id="{1CCF72AD-065A-DABC-C150-9EFA33AFDF43}"/>
              </a:ext>
            </a:extLst>
          </p:cNvPr>
          <p:cNvSpPr>
            <a:spLocks noGrp="1"/>
          </p:cNvSpPr>
          <p:nvPr>
            <p:ph type="sldNum" sz="quarter" idx="5"/>
          </p:nvPr>
        </p:nvSpPr>
        <p:spPr/>
        <p:txBody>
          <a:bodyPr/>
          <a:lstStyle/>
          <a:p>
            <a:fld id="{3B4FD9A0-C2AA-4C06-9E90-FB3BDB0EA7AA}" type="slidenum">
              <a:rPr lang="nb-NO" smtClean="0"/>
              <a:t>12</a:t>
            </a:fld>
            <a:endParaRPr lang="nb-NO"/>
          </a:p>
        </p:txBody>
      </p:sp>
    </p:spTree>
    <p:extLst>
      <p:ext uri="{BB962C8B-B14F-4D97-AF65-F5344CB8AC3E}">
        <p14:creationId xmlns:p14="http://schemas.microsoft.com/office/powerpoint/2010/main" val="1974425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F7432-587C-F8BB-589A-9E78C0B1236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E22BAC1-86BB-0624-BF79-3B5D6ED9EFB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0CC9EB6-043A-B0DC-F24E-878422C7D783}"/>
              </a:ext>
            </a:extLst>
          </p:cNvPr>
          <p:cNvSpPr>
            <a:spLocks noGrp="1"/>
          </p:cNvSpPr>
          <p:nvPr>
            <p:ph type="body" idx="1"/>
          </p:nvPr>
        </p:nvSpPr>
        <p:spPr/>
        <p:txBody>
          <a:bodyPr/>
          <a:lstStyle/>
          <a:p>
            <a:pPr marL="185766" indent="-185766">
              <a:buFont typeface="Arial" panose="020B0604020202020204" pitchFamily="34" charset="0"/>
              <a:buChar char="•"/>
            </a:pPr>
            <a:r>
              <a:rPr lang="nb-NO" dirty="0"/>
              <a:t>Lokal beredskap danner grunnlaget for nasjonal sikkerhet</a:t>
            </a:r>
          </a:p>
          <a:p>
            <a:pPr marL="185766" indent="-185766">
              <a:buFont typeface="Arial" panose="020B0604020202020204" pitchFamily="34" charset="0"/>
              <a:buChar char="•"/>
            </a:pPr>
            <a:r>
              <a:rPr lang="nb-NO" dirty="0"/>
              <a:t>Lokalkunnskap og nettverk er avgjørende for rask og effektiv krise-håndtering</a:t>
            </a:r>
          </a:p>
          <a:p>
            <a:pPr marL="185766" indent="-185766">
              <a:buFont typeface="Arial" panose="020B0604020202020204" pitchFamily="34" charset="0"/>
              <a:buChar char="•"/>
            </a:pPr>
            <a:r>
              <a:rPr lang="nb-NO" dirty="0"/>
              <a:t>Sivil-militært samarbeid med bl.a. kommunene er viktig</a:t>
            </a:r>
          </a:p>
          <a:p>
            <a:pPr marL="185766" indent="-185766">
              <a:buFont typeface="Arial" panose="020B0604020202020204" pitchFamily="34" charset="0"/>
              <a:buChar char="•"/>
            </a:pPr>
            <a:r>
              <a:rPr lang="nb-NO" dirty="0"/>
              <a:t>Kommunenes kunnskap om samfunnet er viktig for HV</a:t>
            </a:r>
          </a:p>
          <a:p>
            <a:pPr marL="185766" indent="-185766">
              <a:buFont typeface="Arial" panose="020B0604020202020204" pitchFamily="34" charset="0"/>
              <a:buChar char="•"/>
            </a:pPr>
            <a:r>
              <a:rPr lang="nb-NO" dirty="0"/>
              <a:t>Tillit og relasjonsbygging øker beredskapsevnen i hele regionen</a:t>
            </a:r>
          </a:p>
          <a:p>
            <a:pPr marL="185766" indent="-185766">
              <a:buFont typeface="Arial" panose="020B0604020202020204" pitchFamily="34" charset="0"/>
              <a:buChar char="•"/>
            </a:pPr>
            <a:endParaRPr lang="nb-NO" dirty="0"/>
          </a:p>
          <a:p>
            <a:pPr marL="185766" indent="-185766">
              <a:buFont typeface="Arial" panose="020B0604020202020204" pitchFamily="34" charset="0"/>
              <a:buChar char="•"/>
            </a:pPr>
            <a:endParaRPr lang="nb-NO" dirty="0"/>
          </a:p>
          <a:p>
            <a:r>
              <a:rPr lang="nb-NO" sz="1300" dirty="0"/>
              <a:t>Råd om egenberedskap for virksomheter fra DSB:</a:t>
            </a:r>
          </a:p>
          <a:p>
            <a:endParaRPr lang="nb-NO" sz="1300" dirty="0"/>
          </a:p>
          <a:p>
            <a:r>
              <a:rPr lang="nb-NO" sz="1300" dirty="0"/>
              <a:t>Her har vi samlet noen overordnede råd som kan være nyttige for alle virksomheter – offentlig eller privat, stor eller liten – som ønsker å være forberedt på ulike krisesituasjoner.</a:t>
            </a:r>
          </a:p>
          <a:p>
            <a:endParaRPr lang="nb-NO" sz="1300" dirty="0"/>
          </a:p>
          <a:p>
            <a:r>
              <a:rPr lang="nb-NO" sz="1300" dirty="0"/>
              <a:t>For å ha et samfunn som fungerer godt i alle slags situasjoner, er det viktig at den enkelte virksomhet har forberedt seg på å håndtere ulike hendelser og kriser. Dette er viktig for virksomheten selv, men også for alle som er avhengige av hva din virksomhet leverer. Virksomheter som har en «plan B», gjør Norge mer robust.  </a:t>
            </a:r>
          </a:p>
          <a:p>
            <a:endParaRPr lang="nb-NO" sz="1300" dirty="0"/>
          </a:p>
          <a:p>
            <a:r>
              <a:rPr lang="nb-NO" sz="1300" dirty="0"/>
              <a:t>DSB anbefaler at alle virksomheter har en plan for hva de gjør ved ulike kriser. Det vil bidra til å øke motstandskraften mot alvorlige hendelser.</a:t>
            </a:r>
          </a:p>
          <a:p>
            <a:endParaRPr lang="nb-NO" sz="1300" dirty="0"/>
          </a:p>
          <a:p>
            <a:r>
              <a:rPr lang="nb-NO" sz="1300" dirty="0"/>
              <a:t>Øvelser er et godt virkemiddel for å øke kompetansen innen forskjellige hendelseskategorier. Her finner du forskjellige typer øvelser med ulike scenarier som du og din virksomhet kan gjennomføre raskt og </a:t>
            </a:r>
            <a:r>
              <a:rPr lang="nb-NO" sz="1300" dirty="0" err="1"/>
              <a:t>enkelt.Her</a:t>
            </a:r>
            <a:r>
              <a:rPr lang="nb-NO" sz="1300" dirty="0"/>
              <a:t> kommer fem konkrete råd for å styrke beredskapen i din bedrift.</a:t>
            </a:r>
          </a:p>
          <a:p>
            <a:r>
              <a:rPr lang="nb-NO" sz="1300" dirty="0"/>
              <a:t>1. Kartlegg kritiske områder</a:t>
            </a:r>
          </a:p>
          <a:p>
            <a:r>
              <a:rPr lang="nb-NO" sz="1300" dirty="0"/>
              <a:t>Kartlegg hvilke aktiviteter eller områder virksomheten består av. Hvilke av disse aktivitetene er de mest kritiske, og hvilke interne aktiviteter er dere avhengige av? </a:t>
            </a:r>
          </a:p>
          <a:p>
            <a:r>
              <a:rPr lang="nb-NO" sz="1300" dirty="0"/>
              <a:t>2. Vurder konsekvensene av forstyrrelser eller stans</a:t>
            </a:r>
          </a:p>
          <a:p>
            <a:r>
              <a:rPr lang="nb-NO" sz="1300" dirty="0"/>
              <a:t>Gjør en vurdering av hva som vil være konsekvensene av forstyrrelser eller avbrudd i virksomheten. Dette kan være økonomi og omdømme, men like alvorlig om enkeltpersoner eller andre virksomheter er helt avhengige av leveranser fra din virksomhet. Det kan være krav og avtaler med kunder, men også reguleringer i lov for forskrift som setter krav til leveransene fra virksomheten.  </a:t>
            </a:r>
          </a:p>
          <a:p>
            <a:r>
              <a:rPr lang="nb-NO" sz="1300" dirty="0"/>
              <a:t>3. Skaff oversikt over avhengigheter</a:t>
            </a:r>
          </a:p>
          <a:p>
            <a:r>
              <a:rPr lang="nb-NO" sz="1300" dirty="0"/>
              <a:t>Få oversikt over hvilke ressurser som de viktige aktivitetene i virksomheten er avhengige av. Dette gjelder både interne ressurser som virksomheten selv har kontroll over, og eksterne ressurser der man er avhengige av leverandører.  </a:t>
            </a:r>
          </a:p>
          <a:p>
            <a:r>
              <a:rPr lang="nb-NO" sz="1300" dirty="0"/>
              <a:t>4. Gjennomfør tiltak for å sikre drift</a:t>
            </a:r>
          </a:p>
          <a:p>
            <a:r>
              <a:rPr lang="nb-NO" sz="1300" dirty="0"/>
              <a:t>Vurder nødvendige tiltak for å kunne sikre drift ved ulike hendelser. Dette kan være hendelser som rammer viktige ressurser, uansett årsak. Tiltak kan være både forebyggende, gjenopprettende og for å skape redundans.</a:t>
            </a:r>
          </a:p>
          <a:p>
            <a:r>
              <a:rPr lang="nb-NO" sz="1300" dirty="0"/>
              <a:t>5. Ha en plan for gjenoppretting og normalisering</a:t>
            </a:r>
          </a:p>
          <a:p>
            <a:r>
              <a:rPr lang="nb-NO" sz="1300" dirty="0"/>
              <a:t>Planleggingen bør også inkludere hvordan virksomheten skal gjenopprette aktiviteter og komme tilbake til normal drift etter en hendelse.</a:t>
            </a:r>
          </a:p>
          <a:p>
            <a:pPr marL="185766" indent="-185766">
              <a:buFont typeface="Arial" panose="020B0604020202020204" pitchFamily="34" charset="0"/>
              <a:buChar char="•"/>
            </a:pPr>
            <a:endParaRPr lang="nb-NO" dirty="0"/>
          </a:p>
        </p:txBody>
      </p:sp>
      <p:sp>
        <p:nvSpPr>
          <p:cNvPr id="4" name="Plassholder for lysbildenummer 3">
            <a:extLst>
              <a:ext uri="{FF2B5EF4-FFF2-40B4-BE49-F238E27FC236}">
                <a16:creationId xmlns:a16="http://schemas.microsoft.com/office/drawing/2014/main" id="{F5A88DD6-6A56-4C6F-25FC-D42489F5507A}"/>
              </a:ext>
            </a:extLst>
          </p:cNvPr>
          <p:cNvSpPr>
            <a:spLocks noGrp="1"/>
          </p:cNvSpPr>
          <p:nvPr>
            <p:ph type="sldNum" sz="quarter" idx="5"/>
          </p:nvPr>
        </p:nvSpPr>
        <p:spPr/>
        <p:txBody>
          <a:bodyPr/>
          <a:lstStyle/>
          <a:p>
            <a:fld id="{3B4FD9A0-C2AA-4C06-9E90-FB3BDB0EA7AA}" type="slidenum">
              <a:rPr lang="nb-NO" smtClean="0"/>
              <a:t>13</a:t>
            </a:fld>
            <a:endParaRPr lang="nb-NO"/>
          </a:p>
        </p:txBody>
      </p:sp>
    </p:spTree>
    <p:extLst>
      <p:ext uri="{BB962C8B-B14F-4D97-AF65-F5344CB8AC3E}">
        <p14:creationId xmlns:p14="http://schemas.microsoft.com/office/powerpoint/2010/main" val="2830959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85766" indent="-185766">
              <a:buFont typeface="Arial" panose="020B0604020202020204" pitchFamily="34" charset="0"/>
              <a:buChar char="•"/>
            </a:pPr>
            <a:r>
              <a:rPr lang="nb-NO" dirty="0"/>
              <a:t>Ingen har vært gode til å samordne listene for nøkkelpersonell</a:t>
            </a:r>
          </a:p>
          <a:p>
            <a:pPr marL="185766" indent="-185766">
              <a:buFont typeface="Arial" panose="020B0604020202020204" pitchFamily="34" charset="0"/>
              <a:buChar char="•"/>
            </a:pPr>
            <a:r>
              <a:rPr lang="nb-NO" dirty="0"/>
              <a:t>Det rettslige grunnlaget for å gjennomføre en kartlegging av styrkedisponert personell ble sendt ut til alle kommunedirektører og </a:t>
            </a:r>
            <a:r>
              <a:rPr lang="nb-NO" dirty="0" err="1"/>
              <a:t>Sivilforsvarte</a:t>
            </a:r>
            <a:r>
              <a:rPr lang="nb-NO" dirty="0"/>
              <a:t> 15.10.25 (fra Statsforvalteren i Agder)</a:t>
            </a:r>
          </a:p>
          <a:p>
            <a:pPr marL="185766" indent="-185766">
              <a:buFont typeface="Arial" panose="020B0604020202020204" pitchFamily="34" charset="0"/>
              <a:buChar char="•"/>
            </a:pPr>
            <a:endParaRPr lang="nb-NO" dirty="0"/>
          </a:p>
          <a:p>
            <a:r>
              <a:rPr lang="nb-NO" dirty="0"/>
              <a:t>Ved å klikke på filmikonet kommer du til filmsnutten «</a:t>
            </a:r>
            <a:r>
              <a:rPr lang="nb-NO" dirty="0" err="1"/>
              <a:t>win-win</a:t>
            </a:r>
            <a:r>
              <a:rPr lang="nb-NO" dirty="0"/>
              <a:t>»</a:t>
            </a:r>
          </a:p>
          <a:p>
            <a:endParaRPr lang="nb-NO" dirty="0"/>
          </a:p>
        </p:txBody>
      </p:sp>
      <p:sp>
        <p:nvSpPr>
          <p:cNvPr id="4" name="Plassholder for lysbildenummer 3"/>
          <p:cNvSpPr>
            <a:spLocks noGrp="1"/>
          </p:cNvSpPr>
          <p:nvPr>
            <p:ph type="sldNum" sz="quarter" idx="5"/>
          </p:nvPr>
        </p:nvSpPr>
        <p:spPr/>
        <p:txBody>
          <a:bodyPr/>
          <a:lstStyle/>
          <a:p>
            <a:fld id="{3B4FD9A0-C2AA-4C06-9E90-FB3BDB0EA7AA}" type="slidenum">
              <a:rPr lang="nb-NO" smtClean="0"/>
              <a:t>14</a:t>
            </a:fld>
            <a:endParaRPr lang="nb-NO"/>
          </a:p>
        </p:txBody>
      </p:sp>
    </p:spTree>
    <p:extLst>
      <p:ext uri="{BB962C8B-B14F-4D97-AF65-F5344CB8AC3E}">
        <p14:creationId xmlns:p14="http://schemas.microsoft.com/office/powerpoint/2010/main" val="24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highlight>
                <a:srgbClr val="FFFF00"/>
              </a:highlight>
            </a:endParaRPr>
          </a:p>
        </p:txBody>
      </p:sp>
      <p:sp>
        <p:nvSpPr>
          <p:cNvPr id="4" name="Plassholder for lysbildenummer 3"/>
          <p:cNvSpPr>
            <a:spLocks noGrp="1"/>
          </p:cNvSpPr>
          <p:nvPr>
            <p:ph type="sldNum" sz="quarter" idx="5"/>
          </p:nvPr>
        </p:nvSpPr>
        <p:spPr/>
        <p:txBody>
          <a:bodyPr/>
          <a:lstStyle/>
          <a:p>
            <a:fld id="{3B4FD9A0-C2AA-4C06-9E90-FB3BDB0EA7AA}" type="slidenum">
              <a:rPr lang="nb-NO" smtClean="0"/>
              <a:t>18</a:t>
            </a:fld>
            <a:endParaRPr lang="nb-NO"/>
          </a:p>
        </p:txBody>
      </p:sp>
    </p:spTree>
    <p:extLst>
      <p:ext uri="{BB962C8B-B14F-4D97-AF65-F5344CB8AC3E}">
        <p14:creationId xmlns:p14="http://schemas.microsoft.com/office/powerpoint/2010/main" val="252891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dirty="0"/>
              <a:t>Rådsstrukturen i HV skal sikre Heimevernets samarbeid med sivilbefolkningen (Forsvarsloven § 5). </a:t>
            </a:r>
          </a:p>
          <a:p>
            <a:pPr marL="185766" indent="-185766">
              <a:buFont typeface="Arial" panose="020B0604020202020204" pitchFamily="34" charset="0"/>
              <a:buChar char="•"/>
            </a:pPr>
            <a:r>
              <a:rPr lang="nb-NO" dirty="0"/>
              <a:t>Organisasjonene i distriktsrådene representerer den sivile sektoren. </a:t>
            </a:r>
          </a:p>
          <a:p>
            <a:pPr marL="185766" indent="-185766">
              <a:buFont typeface="Arial" panose="020B0604020202020204" pitchFamily="34" charset="0"/>
              <a:buChar char="•"/>
            </a:pPr>
            <a:r>
              <a:rPr lang="nb-NO" dirty="0"/>
              <a:t>I tillegg til de organisasjonene som er fast representert, har distriktsrådene muligheten til å ta inn fire lokale/regionale organisasjoner</a:t>
            </a:r>
          </a:p>
          <a:p>
            <a:pPr marL="185766" indent="-185766">
              <a:buFont typeface="Arial" panose="020B0604020202020204" pitchFamily="34" charset="0"/>
              <a:buChar char="•"/>
            </a:pPr>
            <a:endParaRPr lang="nb-NO" dirty="0"/>
          </a:p>
          <a:p>
            <a:r>
              <a:rPr lang="nb-NO" sz="1300" b="1" dirty="0"/>
              <a:t>Rådsstrukturen i dag:</a:t>
            </a:r>
          </a:p>
          <a:p>
            <a:pPr marL="185766" indent="-185766">
              <a:buFont typeface="Arial" panose="020B0604020202020204" pitchFamily="34" charset="0"/>
              <a:buChar char="•"/>
            </a:pPr>
            <a:r>
              <a:rPr lang="nb-NO" sz="1300" dirty="0"/>
              <a:t>Landsrådet for Heimevernet</a:t>
            </a:r>
          </a:p>
          <a:p>
            <a:pPr marL="185766" indent="-185766">
              <a:buFont typeface="Arial" panose="020B0604020202020204" pitchFamily="34" charset="0"/>
              <a:buChar char="•"/>
            </a:pPr>
            <a:r>
              <a:rPr lang="nb-NO" sz="1300" dirty="0"/>
              <a:t>12 distriktsråd</a:t>
            </a:r>
          </a:p>
          <a:p>
            <a:pPr marL="185766" indent="-185766">
              <a:buFont typeface="Arial" panose="020B0604020202020204" pitchFamily="34" charset="0"/>
              <a:buChar char="•"/>
            </a:pPr>
            <a:r>
              <a:rPr lang="nb-NO" sz="1300" dirty="0"/>
              <a:t>218 Område- og innsatsstyrkeutvalg</a:t>
            </a:r>
          </a:p>
          <a:p>
            <a:pPr marL="185766" indent="-185766">
              <a:buFont typeface="Arial" panose="020B0604020202020204" pitchFamily="34" charset="0"/>
              <a:buChar char="•"/>
            </a:pPr>
            <a:r>
              <a:rPr lang="nb-NO" sz="1300" dirty="0"/>
              <a:t>11 HV-nemnder på distriktsnivå</a:t>
            </a:r>
          </a:p>
          <a:p>
            <a:pPr marL="185766" indent="-185766">
              <a:buFont typeface="Arial" panose="020B0604020202020204" pitchFamily="34" charset="0"/>
              <a:buChar char="•"/>
            </a:pPr>
            <a:endParaRPr lang="nb-NO" b="1" dirty="0"/>
          </a:p>
          <a:p>
            <a:pPr marL="185766" indent="-185766">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3B4FD9A0-C2AA-4C06-9E90-FB3BDB0EA7AA}" type="slidenum">
              <a:rPr lang="nb-NO" smtClean="0"/>
              <a:t>3</a:t>
            </a:fld>
            <a:endParaRPr lang="nb-NO"/>
          </a:p>
        </p:txBody>
      </p:sp>
    </p:spTree>
    <p:extLst>
      <p:ext uri="{BB962C8B-B14F-4D97-AF65-F5344CB8AC3E}">
        <p14:creationId xmlns:p14="http://schemas.microsoft.com/office/powerpoint/2010/main" val="242366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B4FD9A0-C2AA-4C06-9E90-FB3BDB0EA7AA}" type="slidenum">
              <a:rPr lang="nb-NO" smtClean="0"/>
              <a:t>4</a:t>
            </a:fld>
            <a:endParaRPr lang="nb-NO"/>
          </a:p>
        </p:txBody>
      </p:sp>
    </p:spTree>
    <p:extLst>
      <p:ext uri="{BB962C8B-B14F-4D97-AF65-F5344CB8AC3E}">
        <p14:creationId xmlns:p14="http://schemas.microsoft.com/office/powerpoint/2010/main" val="143911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85766" indent="-185766">
              <a:buFont typeface="Arial" panose="020B0604020202020204" pitchFamily="34" charset="0"/>
              <a:buChar char="•"/>
            </a:pPr>
            <a:r>
              <a:rPr lang="nb-NO" dirty="0"/>
              <a:t>I HV-07 har vi valgt å ha et utvidet AU bestående av fem representanter. </a:t>
            </a:r>
          </a:p>
          <a:p>
            <a:pPr marL="185766" indent="-185766">
              <a:buFont typeface="Arial" panose="020B0604020202020204" pitchFamily="34" charset="0"/>
              <a:buChar char="•"/>
            </a:pPr>
            <a:r>
              <a:rPr lang="nb-NO" dirty="0"/>
              <a:t>AU er operative til enhver tid og har hyppige møter</a:t>
            </a:r>
          </a:p>
        </p:txBody>
      </p:sp>
      <p:sp>
        <p:nvSpPr>
          <p:cNvPr id="4" name="Plassholder for lysbildenummer 3"/>
          <p:cNvSpPr>
            <a:spLocks noGrp="1"/>
          </p:cNvSpPr>
          <p:nvPr>
            <p:ph type="sldNum" sz="quarter" idx="5"/>
          </p:nvPr>
        </p:nvSpPr>
        <p:spPr/>
        <p:txBody>
          <a:bodyPr/>
          <a:lstStyle/>
          <a:p>
            <a:fld id="{3B4FD9A0-C2AA-4C06-9E90-FB3BDB0EA7AA}" type="slidenum">
              <a:rPr lang="nb-NO" smtClean="0"/>
              <a:t>5</a:t>
            </a:fld>
            <a:endParaRPr lang="nb-NO"/>
          </a:p>
        </p:txBody>
      </p:sp>
    </p:spTree>
    <p:extLst>
      <p:ext uri="{BB962C8B-B14F-4D97-AF65-F5344CB8AC3E}">
        <p14:creationId xmlns:p14="http://schemas.microsoft.com/office/powerpoint/2010/main" val="928643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B0FF4-5E42-F047-6450-1748FD27596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B7FC064-3EEC-BEB7-DBA3-92ADE203BE6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DF4B667-FEBE-D036-3F44-FF5A53A635F9}"/>
              </a:ext>
            </a:extLst>
          </p:cNvPr>
          <p:cNvSpPr>
            <a:spLocks noGrp="1"/>
          </p:cNvSpPr>
          <p:nvPr>
            <p:ph type="body" idx="1"/>
          </p:nvPr>
        </p:nvSpPr>
        <p:spPr/>
        <p:txBody>
          <a:bodyPr/>
          <a:lstStyle/>
          <a:p>
            <a:pPr lvl="0"/>
            <a:r>
              <a:rPr lang="nb-NO" b="1" dirty="0"/>
              <a:t>Fra </a:t>
            </a:r>
            <a:r>
              <a:rPr lang="nb-NO" b="1" dirty="0" err="1"/>
              <a:t>forskritten</a:t>
            </a:r>
            <a:r>
              <a:rPr lang="nb-NO" b="1" dirty="0"/>
              <a:t>:</a:t>
            </a:r>
          </a:p>
          <a:p>
            <a:pPr>
              <a:lnSpc>
                <a:spcPts val="3381"/>
              </a:lnSpc>
            </a:pP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Distriktsrådene</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skal</a:t>
            </a:r>
            <a:r>
              <a:rPr lang="en-US" sz="2200" dirty="0">
                <a:solidFill>
                  <a:srgbClr val="201E1E"/>
                </a:solidFill>
                <a:latin typeface="Open Sans"/>
                <a:ea typeface="Open Sans"/>
                <a:cs typeface="Open Sans"/>
                <a:sym typeface="Open Sans"/>
              </a:rPr>
              <a:t>:</a:t>
            </a:r>
          </a:p>
          <a:p>
            <a:pPr marL="467856" lvl="1" indent="-233928">
              <a:lnSpc>
                <a:spcPts val="3381"/>
              </a:lnSpc>
              <a:buFont typeface="Arial"/>
              <a:buChar char="•"/>
            </a:pPr>
            <a:r>
              <a:rPr lang="en-US" sz="2200" dirty="0" err="1">
                <a:solidFill>
                  <a:srgbClr val="201E1E"/>
                </a:solidFill>
                <a:latin typeface="Open Sans"/>
                <a:ea typeface="Open Sans"/>
                <a:cs typeface="Open Sans"/>
                <a:sym typeface="Open Sans"/>
              </a:rPr>
              <a:t>arbeide</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spesielt</a:t>
            </a:r>
            <a:r>
              <a:rPr lang="en-US" sz="2200" dirty="0">
                <a:solidFill>
                  <a:srgbClr val="201E1E"/>
                </a:solidFill>
                <a:latin typeface="Open Sans"/>
                <a:ea typeface="Open Sans"/>
                <a:cs typeface="Open Sans"/>
                <a:sym typeface="Open Sans"/>
              </a:rPr>
              <a:t> for å </a:t>
            </a:r>
            <a:r>
              <a:rPr lang="en-US" sz="2200" b="1" dirty="0" err="1">
                <a:solidFill>
                  <a:srgbClr val="201E1E"/>
                </a:solidFill>
                <a:latin typeface="Open Sans"/>
                <a:ea typeface="Open Sans"/>
                <a:cs typeface="Open Sans"/>
                <a:sym typeface="Open Sans"/>
              </a:rPr>
              <a:t>fremme</a:t>
            </a:r>
            <a:r>
              <a:rPr lang="en-US" sz="2200" b="1" dirty="0">
                <a:solidFill>
                  <a:srgbClr val="201E1E"/>
                </a:solidFill>
                <a:latin typeface="Open Sans"/>
                <a:ea typeface="Open Sans"/>
                <a:cs typeface="Open Sans"/>
                <a:sym typeface="Open Sans"/>
              </a:rPr>
              <a:t> </a:t>
            </a:r>
            <a:r>
              <a:rPr lang="en-US" sz="2200" b="1" dirty="0" err="1">
                <a:solidFill>
                  <a:srgbClr val="201E1E"/>
                </a:solidFill>
                <a:latin typeface="Open Sans"/>
                <a:ea typeface="Open Sans"/>
                <a:cs typeface="Open Sans"/>
                <a:sym typeface="Open Sans"/>
              </a:rPr>
              <a:t>samarbeid</a:t>
            </a:r>
            <a:r>
              <a:rPr lang="en-US" sz="2200" b="1" dirty="0">
                <a:solidFill>
                  <a:srgbClr val="201E1E"/>
                </a:solidFill>
                <a:latin typeface="Open Sans"/>
                <a:ea typeface="Open Sans"/>
                <a:cs typeface="Open Sans"/>
                <a:sym typeface="Open Sans"/>
              </a:rPr>
              <a:t> </a:t>
            </a:r>
            <a:r>
              <a:rPr lang="en-US" sz="2200" b="1" dirty="0" err="1">
                <a:solidFill>
                  <a:srgbClr val="201E1E"/>
                </a:solidFill>
                <a:latin typeface="Open Sans"/>
                <a:ea typeface="Open Sans"/>
                <a:cs typeface="Open Sans"/>
                <a:sym typeface="Open Sans"/>
              </a:rPr>
              <a:t>mellom</a:t>
            </a:r>
            <a:r>
              <a:rPr lang="en-US" sz="2200" b="1" dirty="0">
                <a:solidFill>
                  <a:srgbClr val="201E1E"/>
                </a:solidFill>
                <a:latin typeface="Open Sans"/>
                <a:ea typeface="Open Sans"/>
                <a:cs typeface="Open Sans"/>
                <a:sym typeface="Open Sans"/>
              </a:rPr>
              <a:t> </a:t>
            </a:r>
            <a:r>
              <a:rPr lang="en-US" sz="2200" b="1" dirty="0" err="1">
                <a:solidFill>
                  <a:srgbClr val="201E1E"/>
                </a:solidFill>
                <a:latin typeface="Open Sans"/>
                <a:ea typeface="Open Sans"/>
                <a:cs typeface="Open Sans"/>
                <a:sym typeface="Open Sans"/>
              </a:rPr>
              <a:t>Heimevernet</a:t>
            </a:r>
            <a:r>
              <a:rPr lang="en-US" sz="2200" b="1" dirty="0">
                <a:solidFill>
                  <a:srgbClr val="201E1E"/>
                </a:solidFill>
                <a:latin typeface="Open Sans"/>
                <a:ea typeface="Open Sans"/>
                <a:cs typeface="Open Sans"/>
                <a:sym typeface="Open Sans"/>
              </a:rPr>
              <a:t> og </a:t>
            </a:r>
            <a:r>
              <a:rPr lang="en-US" sz="2200" b="1" dirty="0" err="1">
                <a:solidFill>
                  <a:srgbClr val="201E1E"/>
                </a:solidFill>
                <a:latin typeface="Open Sans"/>
                <a:ea typeface="Open Sans"/>
                <a:cs typeface="Open Sans"/>
                <a:sym typeface="Open Sans"/>
              </a:rPr>
              <a:t>sivilbefolkningen</a:t>
            </a:r>
            <a:r>
              <a:rPr lang="en-US" sz="2200" b="1" dirty="0">
                <a:solidFill>
                  <a:srgbClr val="201E1E"/>
                </a:solidFill>
                <a:latin typeface="Open Sans"/>
                <a:ea typeface="Open Sans"/>
                <a:cs typeface="Open Sans"/>
                <a:sym typeface="Open Sans"/>
              </a:rPr>
              <a:t> </a:t>
            </a:r>
            <a:r>
              <a:rPr lang="en-US" sz="2200" b="1" dirty="0" err="1">
                <a:solidFill>
                  <a:srgbClr val="201E1E"/>
                </a:solidFill>
                <a:latin typeface="Open Sans"/>
                <a:ea typeface="Open Sans"/>
                <a:cs typeface="Open Sans"/>
                <a:sym typeface="Open Sans"/>
              </a:rPr>
              <a:t>innenfor</a:t>
            </a:r>
            <a:r>
              <a:rPr lang="en-US" sz="2200" b="1" dirty="0">
                <a:solidFill>
                  <a:srgbClr val="201E1E"/>
                </a:solidFill>
                <a:latin typeface="Open Sans"/>
                <a:ea typeface="Open Sans"/>
                <a:cs typeface="Open Sans"/>
                <a:sym typeface="Open Sans"/>
              </a:rPr>
              <a:t> </a:t>
            </a:r>
            <a:r>
              <a:rPr lang="en-US" sz="2200" b="1" dirty="0" err="1">
                <a:solidFill>
                  <a:srgbClr val="201E1E"/>
                </a:solidFill>
                <a:latin typeface="Open Sans"/>
                <a:ea typeface="Open Sans"/>
                <a:cs typeface="Open Sans"/>
                <a:sym typeface="Open Sans"/>
              </a:rPr>
              <a:t>Heimevernsdistriktet</a:t>
            </a:r>
            <a:endParaRPr lang="en-US" sz="2200" b="1" dirty="0">
              <a:solidFill>
                <a:srgbClr val="201E1E"/>
              </a:solidFill>
              <a:latin typeface="Open Sans"/>
              <a:ea typeface="Open Sans"/>
              <a:cs typeface="Open Sans"/>
              <a:sym typeface="Open Sans"/>
            </a:endParaRPr>
          </a:p>
          <a:p>
            <a:pPr marL="467856" lvl="1" indent="-233928">
              <a:lnSpc>
                <a:spcPts val="3381"/>
              </a:lnSpc>
              <a:buFont typeface="Arial"/>
              <a:buChar char="•"/>
            </a:pPr>
            <a:r>
              <a:rPr lang="en-US" sz="2200" dirty="0" err="1">
                <a:solidFill>
                  <a:srgbClr val="201E1E"/>
                </a:solidFill>
                <a:latin typeface="Open Sans"/>
                <a:ea typeface="Open Sans"/>
                <a:cs typeface="Open Sans"/>
                <a:sym typeface="Open Sans"/>
              </a:rPr>
              <a:t>gi</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uttalelser</a:t>
            </a:r>
            <a:r>
              <a:rPr lang="en-US" sz="2200" dirty="0">
                <a:solidFill>
                  <a:srgbClr val="201E1E"/>
                </a:solidFill>
                <a:latin typeface="Open Sans"/>
                <a:ea typeface="Open Sans"/>
                <a:cs typeface="Open Sans"/>
                <a:sym typeface="Open Sans"/>
              </a:rPr>
              <a:t> og </a:t>
            </a:r>
            <a:r>
              <a:rPr lang="en-US" sz="2200" dirty="0" err="1">
                <a:solidFill>
                  <a:srgbClr val="201E1E"/>
                </a:solidFill>
                <a:latin typeface="Open Sans"/>
                <a:ea typeface="Open Sans"/>
                <a:cs typeface="Open Sans"/>
                <a:sym typeface="Open Sans"/>
              </a:rPr>
              <a:t>råd</a:t>
            </a:r>
            <a:r>
              <a:rPr lang="en-US" sz="2200" dirty="0">
                <a:solidFill>
                  <a:srgbClr val="201E1E"/>
                </a:solidFill>
                <a:latin typeface="Open Sans"/>
                <a:ea typeface="Open Sans"/>
                <a:cs typeface="Open Sans"/>
                <a:sym typeface="Open Sans"/>
              </a:rPr>
              <a:t> i </a:t>
            </a:r>
            <a:r>
              <a:rPr lang="en-US" sz="2200" dirty="0" err="1">
                <a:solidFill>
                  <a:srgbClr val="201E1E"/>
                </a:solidFill>
                <a:latin typeface="Open Sans"/>
                <a:ea typeface="Open Sans"/>
                <a:cs typeface="Open Sans"/>
                <a:sym typeface="Open Sans"/>
              </a:rPr>
              <a:t>spørsmål</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som</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angår</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Heimevernet</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innenfor</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heimevernsdistriktet</a:t>
            </a:r>
            <a:endParaRPr lang="en-US" sz="2200" dirty="0">
              <a:solidFill>
                <a:srgbClr val="201E1E"/>
              </a:solidFill>
              <a:latin typeface="Open Sans"/>
              <a:ea typeface="Open Sans"/>
              <a:cs typeface="Open Sans"/>
              <a:sym typeface="Open Sans"/>
            </a:endParaRPr>
          </a:p>
          <a:p>
            <a:pPr marL="467856" lvl="1" indent="-233928">
              <a:lnSpc>
                <a:spcPts val="3381"/>
              </a:lnSpc>
              <a:buFont typeface="Arial"/>
              <a:buChar char="•"/>
            </a:pPr>
            <a:r>
              <a:rPr lang="en-US" sz="2200" dirty="0" err="1">
                <a:solidFill>
                  <a:srgbClr val="201E1E"/>
                </a:solidFill>
                <a:latin typeface="Open Sans"/>
                <a:ea typeface="Open Sans"/>
                <a:cs typeface="Open Sans"/>
                <a:sym typeface="Open Sans"/>
              </a:rPr>
              <a:t>oversende</a:t>
            </a:r>
            <a:r>
              <a:rPr lang="en-US" sz="2200" dirty="0">
                <a:solidFill>
                  <a:srgbClr val="201E1E"/>
                </a:solidFill>
                <a:latin typeface="Open Sans"/>
                <a:ea typeface="Open Sans"/>
                <a:cs typeface="Open Sans"/>
                <a:sym typeface="Open Sans"/>
              </a:rPr>
              <a:t> saker av </a:t>
            </a:r>
            <a:r>
              <a:rPr lang="en-US" sz="2200" dirty="0" err="1">
                <a:solidFill>
                  <a:srgbClr val="201E1E"/>
                </a:solidFill>
                <a:latin typeface="Open Sans"/>
                <a:ea typeface="Open Sans"/>
                <a:cs typeface="Open Sans"/>
                <a:sym typeface="Open Sans"/>
              </a:rPr>
              <a:t>prinsipiell</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betydning</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til</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Landsrådet</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dersom</a:t>
            </a:r>
            <a:r>
              <a:rPr lang="en-US" sz="2200" dirty="0">
                <a:solidFill>
                  <a:srgbClr val="201E1E"/>
                </a:solidFill>
                <a:latin typeface="Open Sans"/>
                <a:ea typeface="Open Sans"/>
                <a:cs typeface="Open Sans"/>
                <a:sym typeface="Open Sans"/>
              </a:rPr>
              <a:t> de </a:t>
            </a:r>
            <a:r>
              <a:rPr lang="en-US" sz="2200" dirty="0" err="1">
                <a:solidFill>
                  <a:srgbClr val="201E1E"/>
                </a:solidFill>
                <a:latin typeface="Open Sans"/>
                <a:ea typeface="Open Sans"/>
                <a:cs typeface="Open Sans"/>
                <a:sym typeface="Open Sans"/>
              </a:rPr>
              <a:t>vedrører</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flere</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heimevernsdistrikter</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eller</a:t>
            </a:r>
            <a:r>
              <a:rPr lang="en-US" sz="2200" dirty="0">
                <a:solidFill>
                  <a:srgbClr val="201E1E"/>
                </a:solidFill>
                <a:latin typeface="Open Sans"/>
                <a:ea typeface="Open Sans"/>
                <a:cs typeface="Open Sans"/>
                <a:sym typeface="Open Sans"/>
              </a:rPr>
              <a:t> hele </a:t>
            </a:r>
            <a:r>
              <a:rPr lang="en-US" sz="2200" dirty="0" err="1">
                <a:solidFill>
                  <a:srgbClr val="201E1E"/>
                </a:solidFill>
                <a:latin typeface="Open Sans"/>
                <a:ea typeface="Open Sans"/>
                <a:cs typeface="Open Sans"/>
                <a:sym typeface="Open Sans"/>
              </a:rPr>
              <a:t>Heimevernet</a:t>
            </a:r>
            <a:r>
              <a:rPr lang="en-US" sz="2200" dirty="0">
                <a:solidFill>
                  <a:srgbClr val="201E1E"/>
                </a:solidFill>
                <a:latin typeface="Open Sans"/>
                <a:ea typeface="Open Sans"/>
                <a:cs typeface="Open Sans"/>
                <a:sym typeface="Open Sans"/>
              </a:rPr>
              <a:t>.</a:t>
            </a:r>
          </a:p>
          <a:p>
            <a:pPr>
              <a:lnSpc>
                <a:spcPts val="3381"/>
              </a:lnSpc>
            </a:pPr>
            <a:r>
              <a:rPr lang="en-US" sz="2200" dirty="0">
                <a:solidFill>
                  <a:srgbClr val="201E1E"/>
                </a:solidFill>
                <a:latin typeface="Open Sans"/>
                <a:ea typeface="Open Sans"/>
                <a:cs typeface="Open Sans"/>
                <a:sym typeface="Open Sans"/>
              </a:rPr>
              <a:t> </a:t>
            </a:r>
          </a:p>
          <a:p>
            <a:pPr>
              <a:lnSpc>
                <a:spcPts val="3381"/>
              </a:lnSpc>
            </a:pPr>
            <a:r>
              <a:rPr lang="en-US" sz="2200" dirty="0" err="1">
                <a:solidFill>
                  <a:srgbClr val="201E1E"/>
                </a:solidFill>
                <a:latin typeface="Open Sans"/>
                <a:ea typeface="Open Sans"/>
                <a:cs typeface="Open Sans"/>
                <a:sym typeface="Open Sans"/>
              </a:rPr>
              <a:t>Arbeidsutvalgets</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oppgaver</a:t>
            </a:r>
            <a:r>
              <a:rPr lang="en-US" sz="2200" dirty="0">
                <a:solidFill>
                  <a:srgbClr val="201E1E"/>
                </a:solidFill>
                <a:latin typeface="Open Sans"/>
                <a:ea typeface="Open Sans"/>
                <a:cs typeface="Open Sans"/>
                <a:sym typeface="Open Sans"/>
              </a:rPr>
              <a:t>, i </a:t>
            </a:r>
            <a:r>
              <a:rPr lang="en-US" sz="2200" dirty="0" err="1">
                <a:solidFill>
                  <a:srgbClr val="201E1E"/>
                </a:solidFill>
                <a:latin typeface="Open Sans"/>
                <a:ea typeface="Open Sans"/>
                <a:cs typeface="Open Sans"/>
                <a:sym typeface="Open Sans"/>
              </a:rPr>
              <a:t>tillegg</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til</a:t>
            </a:r>
            <a:r>
              <a:rPr lang="en-US" sz="2200" dirty="0">
                <a:solidFill>
                  <a:srgbClr val="201E1E"/>
                </a:solidFill>
                <a:latin typeface="Open Sans"/>
                <a:ea typeface="Open Sans"/>
                <a:cs typeface="Open Sans"/>
                <a:sym typeface="Open Sans"/>
              </a:rPr>
              <a:t> det </a:t>
            </a:r>
            <a:r>
              <a:rPr lang="en-US" sz="2200" dirty="0" err="1">
                <a:solidFill>
                  <a:srgbClr val="201E1E"/>
                </a:solidFill>
                <a:latin typeface="Open Sans"/>
                <a:ea typeface="Open Sans"/>
                <a:cs typeface="Open Sans"/>
                <a:sym typeface="Open Sans"/>
              </a:rPr>
              <a:t>som</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fremkommer</a:t>
            </a:r>
            <a:r>
              <a:rPr lang="en-US" sz="2200" dirty="0">
                <a:solidFill>
                  <a:srgbClr val="201E1E"/>
                </a:solidFill>
                <a:latin typeface="Open Sans"/>
                <a:ea typeface="Open Sans"/>
                <a:cs typeface="Open Sans"/>
                <a:sym typeface="Open Sans"/>
              </a:rPr>
              <a:t> i pkt. 1.5, er å </a:t>
            </a:r>
            <a:r>
              <a:rPr lang="en-US" sz="2200" dirty="0" err="1">
                <a:solidFill>
                  <a:srgbClr val="201E1E"/>
                </a:solidFill>
                <a:latin typeface="Open Sans"/>
                <a:ea typeface="Open Sans"/>
                <a:cs typeface="Open Sans"/>
                <a:sym typeface="Open Sans"/>
              </a:rPr>
              <a:t>uttale</a:t>
            </a:r>
            <a:r>
              <a:rPr lang="en-US" sz="2200" dirty="0">
                <a:solidFill>
                  <a:srgbClr val="201E1E"/>
                </a:solidFill>
                <a:latin typeface="Open Sans"/>
                <a:ea typeface="Open Sans"/>
                <a:cs typeface="Open Sans"/>
                <a:sym typeface="Open Sans"/>
              </a:rPr>
              <a:t> seg om </a:t>
            </a:r>
            <a:r>
              <a:rPr lang="en-US" sz="2200" dirty="0" err="1">
                <a:solidFill>
                  <a:srgbClr val="201E1E"/>
                </a:solidFill>
                <a:latin typeface="Open Sans"/>
                <a:ea typeface="Open Sans"/>
                <a:cs typeface="Open Sans"/>
                <a:sym typeface="Open Sans"/>
              </a:rPr>
              <a:t>kandidatenes</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kompetanse</a:t>
            </a:r>
            <a:r>
              <a:rPr lang="en-US" sz="2200" dirty="0">
                <a:solidFill>
                  <a:srgbClr val="201E1E"/>
                </a:solidFill>
                <a:latin typeface="Open Sans"/>
                <a:ea typeface="Open Sans"/>
                <a:cs typeface="Open Sans"/>
                <a:sym typeface="Open Sans"/>
              </a:rPr>
              <a:t> om det </a:t>
            </a:r>
            <a:r>
              <a:rPr lang="en-US" sz="2200" dirty="0" err="1">
                <a:solidFill>
                  <a:srgbClr val="201E1E"/>
                </a:solidFill>
                <a:latin typeface="Open Sans"/>
                <a:ea typeface="Open Sans"/>
                <a:cs typeface="Open Sans"/>
                <a:sym typeface="Open Sans"/>
              </a:rPr>
              <a:t>sivil-militære</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samarbeidet</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ved</a:t>
            </a:r>
            <a:r>
              <a:rPr lang="en-US" sz="2200" dirty="0">
                <a:solidFill>
                  <a:srgbClr val="201E1E"/>
                </a:solidFill>
                <a:latin typeface="Open Sans"/>
                <a:ea typeface="Open Sans"/>
                <a:cs typeface="Open Sans"/>
                <a:sym typeface="Open Sans"/>
              </a:rPr>
              <a:t> </a:t>
            </a:r>
            <a:r>
              <a:rPr lang="en-US" sz="2200" dirty="0" err="1">
                <a:solidFill>
                  <a:srgbClr val="201E1E"/>
                </a:solidFill>
                <a:latin typeface="Open Sans"/>
                <a:ea typeface="Open Sans"/>
                <a:cs typeface="Open Sans"/>
                <a:sym typeface="Open Sans"/>
              </a:rPr>
              <a:t>tilsetting</a:t>
            </a:r>
            <a:r>
              <a:rPr lang="en-US" sz="2200" dirty="0">
                <a:solidFill>
                  <a:srgbClr val="201E1E"/>
                </a:solidFill>
                <a:latin typeface="Open Sans"/>
                <a:ea typeface="Open Sans"/>
                <a:cs typeface="Open Sans"/>
                <a:sym typeface="Open Sans"/>
              </a:rPr>
              <a:t> av </a:t>
            </a:r>
            <a:r>
              <a:rPr lang="en-US" sz="2200" dirty="0" err="1">
                <a:solidFill>
                  <a:srgbClr val="201E1E"/>
                </a:solidFill>
                <a:latin typeface="Open Sans"/>
                <a:ea typeface="Open Sans"/>
                <a:cs typeface="Open Sans"/>
                <a:sym typeface="Open Sans"/>
              </a:rPr>
              <a:t>distriktssjef</a:t>
            </a:r>
            <a:r>
              <a:rPr lang="en-US" sz="2200" dirty="0">
                <a:solidFill>
                  <a:srgbClr val="201E1E"/>
                </a:solidFill>
                <a:latin typeface="Open Sans"/>
                <a:ea typeface="Open Sans"/>
                <a:cs typeface="Open Sans"/>
                <a:sym typeface="Open Sans"/>
              </a:rPr>
              <a:t>.</a:t>
            </a:r>
          </a:p>
          <a:p>
            <a:pPr>
              <a:lnSpc>
                <a:spcPts val="3381"/>
              </a:lnSpc>
            </a:pPr>
            <a:endParaRPr lang="en-US" sz="2200" dirty="0">
              <a:solidFill>
                <a:srgbClr val="201E1E"/>
              </a:solidFill>
              <a:latin typeface="Open Sans"/>
              <a:ea typeface="Open Sans"/>
              <a:cs typeface="Open Sans"/>
              <a:sym typeface="Open Sans"/>
            </a:endParaRPr>
          </a:p>
          <a:p>
            <a:pPr lvl="0"/>
            <a:endParaRPr lang="nb-NO" b="1" dirty="0"/>
          </a:p>
          <a:p>
            <a:pPr lvl="0"/>
            <a:r>
              <a:rPr lang="nb-NO" b="1" dirty="0"/>
              <a:t>Styrke samarbeidet mellom Heimevernet og det sivile samfunn</a:t>
            </a:r>
            <a:br>
              <a:rPr lang="nb-NO" dirty="0"/>
            </a:br>
            <a:r>
              <a:rPr lang="nb-NO" dirty="0"/>
              <a:t>Distriktsrådet skal bidra til å bygge relasjoner og nettverk mellom Heimevernet og sivile aktører som innbyggere, organisasjoner, næringsliv og offentlige myndigheter. </a:t>
            </a:r>
          </a:p>
          <a:p>
            <a:pPr lvl="0"/>
            <a:endParaRPr lang="nb-NO" b="1" dirty="0"/>
          </a:p>
          <a:p>
            <a:pPr lvl="0"/>
            <a:r>
              <a:rPr lang="nb-NO" b="1" dirty="0"/>
              <a:t>Følge med på Heimevernet i distriktet</a:t>
            </a:r>
            <a:br>
              <a:rPr lang="nb-NO" dirty="0"/>
            </a:br>
            <a:r>
              <a:rPr lang="nb-NO" dirty="0"/>
              <a:t>Rådet skal holde seg orientert om status, aktiviteter og utvikling i Heimevernet lokalt, inkludert personell, materiell og beredskapsevne. </a:t>
            </a:r>
            <a:endParaRPr lang="nb-NO" u="sng" dirty="0"/>
          </a:p>
          <a:p>
            <a:pPr lvl="0"/>
            <a:endParaRPr lang="nb-NO" b="1" u="sng" dirty="0"/>
          </a:p>
          <a:p>
            <a:pPr lvl="0"/>
            <a:r>
              <a:rPr lang="nb-NO" b="1" dirty="0"/>
              <a:t>Gi råd og innspill til HV-distriktssjefen</a:t>
            </a:r>
            <a:br>
              <a:rPr lang="nb-NO" dirty="0"/>
            </a:br>
            <a:r>
              <a:rPr lang="nb-NO" dirty="0"/>
              <a:t>Distriktsrådet skal gi innspill og råd om saker som berører Heimevernet og totalforsvaret i distriktet, basert på lokale forhold og behov. </a:t>
            </a:r>
          </a:p>
          <a:p>
            <a:pPr lvl="0"/>
            <a:endParaRPr lang="nb-NO" b="1" dirty="0"/>
          </a:p>
          <a:p>
            <a:pPr lvl="0"/>
            <a:r>
              <a:rPr lang="nb-NO" b="1" dirty="0"/>
              <a:t>Bidra til økt forsvarsvilje og engasjement</a:t>
            </a:r>
            <a:br>
              <a:rPr lang="nb-NO" dirty="0"/>
            </a:br>
            <a:r>
              <a:rPr lang="nb-NO" dirty="0"/>
              <a:t>Rådet skal arbeide for å styrke forsvarsviljen og engasjementet for Heimevernet i befolkningen. </a:t>
            </a:r>
          </a:p>
          <a:p>
            <a:pPr lvl="0"/>
            <a:endParaRPr lang="nb-NO" dirty="0"/>
          </a:p>
          <a:p>
            <a:pPr lvl="0"/>
            <a:r>
              <a:rPr lang="nb-NO" b="1" dirty="0"/>
              <a:t>Være bindeledd mellom HV og sivilsamfunnet</a:t>
            </a:r>
            <a:br>
              <a:rPr lang="nb-NO" dirty="0"/>
            </a:br>
            <a:r>
              <a:rPr lang="nb-NO" dirty="0"/>
              <a:t>Rådet skal fungere som en brobygger mellom Heimevernet og sivile aktører, og bidra til godt samarbeid og informasjonsflyt.</a:t>
            </a:r>
          </a:p>
          <a:p>
            <a:pPr lvl="0"/>
            <a:endParaRPr lang="nb-NO" b="1" dirty="0"/>
          </a:p>
          <a:p>
            <a:pPr lvl="0"/>
            <a:r>
              <a:rPr lang="nb-NO" b="1" dirty="0"/>
              <a:t>Delta i prosesser ved tilsetting av HV-distriktssjef</a:t>
            </a:r>
            <a:br>
              <a:rPr lang="nb-NO" dirty="0"/>
            </a:br>
            <a:r>
              <a:rPr lang="nb-NO" dirty="0"/>
              <a:t>Arbeidsutvalget i distriktsrådet skal uttale seg om kandidatenes kompetanse innen sivil-militært samarbeid ved tilsetting av ny HV-distriktssjef. </a:t>
            </a:r>
          </a:p>
          <a:p>
            <a:pPr lvl="0"/>
            <a:r>
              <a:rPr lang="nb-NO" b="1" dirty="0"/>
              <a:t>Arrangere og gjennomføre distriktsrådsmøter</a:t>
            </a:r>
            <a:br>
              <a:rPr lang="nb-NO" dirty="0"/>
            </a:br>
            <a:r>
              <a:rPr lang="nb-NO" dirty="0"/>
              <a:t>Rådet skal avholde minst ett møte i året (årsmøte), og vurdere behovet for flere møter ut fra aktuelle saker og behov for relasjonsbygging. </a:t>
            </a:r>
          </a:p>
          <a:p>
            <a:pPr lvl="0"/>
            <a:endParaRPr lang="nb-NO" b="1" dirty="0"/>
          </a:p>
          <a:p>
            <a:pPr lvl="0"/>
            <a:r>
              <a:rPr lang="nb-NO" b="1" dirty="0"/>
              <a:t>Sikre god representasjon og likestilling</a:t>
            </a:r>
            <a:br>
              <a:rPr lang="nb-NO" dirty="0"/>
            </a:br>
            <a:r>
              <a:rPr lang="nb-NO" dirty="0"/>
              <a:t>Sammensetningen av rådet skal speile distriktets organisasjon og sikre likestilling, med representanter fra både områdeutvalg, innsatsstyrker og medlemsorganisasjoner</a:t>
            </a:r>
          </a:p>
          <a:p>
            <a:pPr lvl="0"/>
            <a:endParaRPr lang="nb-NO" dirty="0"/>
          </a:p>
          <a:p>
            <a:pPr lvl="0"/>
            <a:r>
              <a:rPr lang="nb-NO" b="1" dirty="0"/>
              <a:t>Behandle hastesaker mellom møtene</a:t>
            </a:r>
            <a:br>
              <a:rPr lang="nb-NO" dirty="0"/>
            </a:br>
            <a:r>
              <a:rPr lang="nb-NO" dirty="0"/>
              <a:t>Arbeidsutvalget kan behandle hastesaker på vegne av distriktsrådet mellom ordinære møter, og informere rådet om vedtak.</a:t>
            </a:r>
          </a:p>
          <a:p>
            <a:pPr lvl="0"/>
            <a:r>
              <a:rPr lang="nb-NO" b="1" dirty="0"/>
              <a:t>Bidra til utvikling og erfaringsutveksling</a:t>
            </a:r>
            <a:br>
              <a:rPr lang="nb-NO" dirty="0"/>
            </a:br>
            <a:r>
              <a:rPr lang="nb-NO" dirty="0"/>
              <a:t>Rådet skal legge til rette for dialog og erfaringsutveksling mellom distriktsrådene, og bidra til kontinuerlig utvikling av rådsarbeidet. </a:t>
            </a:r>
            <a:r>
              <a:rPr lang="nb-NO" u="sng" dirty="0"/>
              <a:t>[</a:t>
            </a:r>
            <a:endParaRPr lang="nb-NO" dirty="0"/>
          </a:p>
          <a:p>
            <a:endParaRPr lang="nb-NO" dirty="0"/>
          </a:p>
          <a:p>
            <a:pPr marL="185766" indent="-185766">
              <a:buFont typeface="Arial" panose="020B0604020202020204" pitchFamily="34" charset="0"/>
              <a:buChar char="•"/>
            </a:pPr>
            <a:endParaRPr lang="nb-NO" dirty="0"/>
          </a:p>
          <a:p>
            <a:r>
              <a:rPr lang="nb-NO" dirty="0"/>
              <a:t>Vi i AU skal i tillegg uttale oss ved tilsetning av distriktssjef i HV-07</a:t>
            </a:r>
          </a:p>
          <a:p>
            <a:pPr marL="185766" indent="-185766">
              <a:buFont typeface="Arial" panose="020B0604020202020204" pitchFamily="34" charset="0"/>
              <a:buChar char="•"/>
            </a:pPr>
            <a:endParaRPr lang="nb-NO" dirty="0"/>
          </a:p>
          <a:p>
            <a:r>
              <a:rPr lang="nb-NO" sz="1300" b="1" dirty="0"/>
              <a:t>Retningslinjer for arbeidet i DR</a:t>
            </a:r>
          </a:p>
          <a:p>
            <a:pPr marL="185766" indent="-185766">
              <a:buFont typeface="Arial" panose="020B0604020202020204" pitchFamily="34" charset="0"/>
              <a:buChar char="•"/>
            </a:pPr>
            <a:r>
              <a:rPr lang="nb-NO" sz="1300" dirty="0"/>
              <a:t>Møter og administrasjon</a:t>
            </a:r>
          </a:p>
          <a:p>
            <a:pPr marL="185766" indent="-185766">
              <a:buFont typeface="Arial" panose="020B0604020202020204" pitchFamily="34" charset="0"/>
              <a:buChar char="•"/>
            </a:pPr>
            <a:r>
              <a:rPr lang="nb-NO" sz="1300" dirty="0"/>
              <a:t>Begrenset til saker som gjelder HV i Agder</a:t>
            </a:r>
          </a:p>
          <a:p>
            <a:pPr marL="185766" indent="-185766">
              <a:buFont typeface="Arial" panose="020B0604020202020204" pitchFamily="34" charset="0"/>
              <a:buChar char="•"/>
            </a:pPr>
            <a:r>
              <a:rPr lang="nb-NO" sz="1300" dirty="0"/>
              <a:t>Ikke fagmilitære eller operative saker</a:t>
            </a:r>
          </a:p>
          <a:p>
            <a:pPr marL="185766" indent="-185766">
              <a:buFont typeface="Arial" panose="020B0604020202020204" pitchFamily="34" charset="0"/>
              <a:buChar char="•"/>
            </a:pPr>
            <a:r>
              <a:rPr lang="nb-NO" sz="1300" dirty="0"/>
              <a:t>Besøke treninger, øvelser og kurs</a:t>
            </a:r>
          </a:p>
          <a:p>
            <a:endParaRPr lang="nb-NO" dirty="0"/>
          </a:p>
        </p:txBody>
      </p:sp>
      <p:sp>
        <p:nvSpPr>
          <p:cNvPr id="4" name="Plassholder for lysbildenummer 3">
            <a:extLst>
              <a:ext uri="{FF2B5EF4-FFF2-40B4-BE49-F238E27FC236}">
                <a16:creationId xmlns:a16="http://schemas.microsoft.com/office/drawing/2014/main" id="{13D87688-BE7B-8190-BBF4-8F4AACCB4C9D}"/>
              </a:ext>
            </a:extLst>
          </p:cNvPr>
          <p:cNvSpPr>
            <a:spLocks noGrp="1"/>
          </p:cNvSpPr>
          <p:nvPr>
            <p:ph type="sldNum" sz="quarter" idx="5"/>
          </p:nvPr>
        </p:nvSpPr>
        <p:spPr/>
        <p:txBody>
          <a:bodyPr/>
          <a:lstStyle/>
          <a:p>
            <a:fld id="{3B4FD9A0-C2AA-4C06-9E90-FB3BDB0EA7AA}" type="slidenum">
              <a:rPr lang="nb-NO" smtClean="0"/>
              <a:t>6</a:t>
            </a:fld>
            <a:endParaRPr lang="nb-NO"/>
          </a:p>
        </p:txBody>
      </p:sp>
    </p:spTree>
    <p:extLst>
      <p:ext uri="{BB962C8B-B14F-4D97-AF65-F5344CB8AC3E}">
        <p14:creationId xmlns:p14="http://schemas.microsoft.com/office/powerpoint/2010/main" val="122676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highlight>
                  <a:srgbClr val="FFFF00"/>
                </a:highlight>
              </a:rPr>
              <a:t>HV-07 er nå i en overgangsordning: </a:t>
            </a:r>
          </a:p>
          <a:p>
            <a:pPr marL="185766" indent="-185766">
              <a:buFontTx/>
              <a:buChar char="-"/>
            </a:pPr>
            <a:r>
              <a:rPr lang="nb-NO" dirty="0">
                <a:highlight>
                  <a:srgbClr val="FFFF00"/>
                </a:highlight>
              </a:rPr>
              <a:t>Faneoverrekkelse 5. juni 2025</a:t>
            </a:r>
          </a:p>
          <a:p>
            <a:pPr marL="185766" indent="-185766" defTabSz="990752">
              <a:buFontTx/>
              <a:buChar char="-"/>
              <a:defRPr/>
            </a:pPr>
            <a:r>
              <a:rPr lang="nb-NO" dirty="0">
                <a:highlight>
                  <a:srgbClr val="FFFF00"/>
                </a:highlight>
              </a:rPr>
              <a:t>Tord overtar kommandoen for HV-07 i 2026, har overtatt plasskommandoen på Kjevik.</a:t>
            </a:r>
          </a:p>
          <a:p>
            <a:pPr marL="185766" indent="-185766">
              <a:buFontTx/>
              <a:buChar char="-"/>
            </a:pPr>
            <a:r>
              <a:rPr lang="nb-NO" dirty="0">
                <a:highlight>
                  <a:srgbClr val="FFFF00"/>
                </a:highlight>
              </a:rPr>
              <a:t>Skal ansette 25 personer totalt</a:t>
            </a:r>
          </a:p>
          <a:p>
            <a:pPr marL="185766" indent="-185766">
              <a:buFontTx/>
              <a:buChar char="-"/>
            </a:pPr>
            <a:endParaRPr lang="nb-NO" dirty="0"/>
          </a:p>
          <a:p>
            <a:r>
              <a:rPr lang="nb-NO" dirty="0"/>
              <a:t>Link til film fra faneoverrekkelsen: Filmikonet til høyre i den oransje trekanten</a:t>
            </a:r>
          </a:p>
          <a:p>
            <a:endParaRPr lang="nb-NO" dirty="0"/>
          </a:p>
          <a:p>
            <a:pPr marL="185766" indent="-185766">
              <a:buFontTx/>
              <a:buChar char="-"/>
            </a:pPr>
            <a:endParaRPr lang="nb-NO" dirty="0"/>
          </a:p>
        </p:txBody>
      </p:sp>
      <p:sp>
        <p:nvSpPr>
          <p:cNvPr id="4" name="Plassholder for lysbildenummer 3"/>
          <p:cNvSpPr>
            <a:spLocks noGrp="1"/>
          </p:cNvSpPr>
          <p:nvPr>
            <p:ph type="sldNum" sz="quarter" idx="5"/>
          </p:nvPr>
        </p:nvSpPr>
        <p:spPr/>
        <p:txBody>
          <a:bodyPr/>
          <a:lstStyle/>
          <a:p>
            <a:fld id="{3B4FD9A0-C2AA-4C06-9E90-FB3BDB0EA7AA}" type="slidenum">
              <a:rPr lang="nb-NO" smtClean="0"/>
              <a:t>7</a:t>
            </a:fld>
            <a:endParaRPr lang="nb-NO"/>
          </a:p>
        </p:txBody>
      </p:sp>
    </p:spTree>
    <p:extLst>
      <p:ext uri="{BB962C8B-B14F-4D97-AF65-F5344CB8AC3E}">
        <p14:creationId xmlns:p14="http://schemas.microsoft.com/office/powerpoint/2010/main" val="1966437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81050" y="323850"/>
            <a:ext cx="5816600" cy="3271838"/>
          </a:xfrm>
        </p:spPr>
      </p:sp>
      <p:sp>
        <p:nvSpPr>
          <p:cNvPr id="3" name="Plassholder for notater 2"/>
          <p:cNvSpPr>
            <a:spLocks noGrp="1"/>
          </p:cNvSpPr>
          <p:nvPr>
            <p:ph type="body" idx="1"/>
          </p:nvPr>
        </p:nvSpPr>
        <p:spPr>
          <a:xfrm>
            <a:off x="722851" y="3807523"/>
            <a:ext cx="5627276" cy="6615673"/>
          </a:xfrm>
        </p:spPr>
        <p:txBody>
          <a:bodyPr/>
          <a:lstStyle/>
          <a:p>
            <a:r>
              <a:rPr lang="nb-NO" dirty="0"/>
              <a:t>Husk at det er HV-soldater i Agder i dag, men de er underlagt HV-08, og overføres til HV-07 når stab HV-07 er klar til å ta over og lede styrken. </a:t>
            </a:r>
          </a:p>
        </p:txBody>
      </p:sp>
    </p:spTree>
    <p:extLst>
      <p:ext uri="{BB962C8B-B14F-4D97-AF65-F5344CB8AC3E}">
        <p14:creationId xmlns:p14="http://schemas.microsoft.com/office/powerpoint/2010/main" val="560428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90752">
              <a:defRPr/>
            </a:pPr>
            <a:r>
              <a:rPr lang="nb-NO" sz="1300" dirty="0">
                <a:latin typeface="Calibri" panose="020F0502020204030204" pitchFamily="34" charset="0"/>
                <a:ea typeface="Calibri" panose="020F0502020204030204" pitchFamily="34" charset="0"/>
              </a:rPr>
              <a:t>Agder har alltid hatt en viktig plassering i NATO, og den har bare blitt viktigere etter Sverige og Finland ble medlemmer av NATO.</a:t>
            </a:r>
          </a:p>
          <a:p>
            <a:endParaRPr lang="nb-NO" dirty="0"/>
          </a:p>
          <a:p>
            <a:pPr marL="185766" indent="-185766">
              <a:buFont typeface="Arial" panose="020B0604020202020204" pitchFamily="34" charset="0"/>
              <a:buChar char="•"/>
            </a:pPr>
            <a:r>
              <a:rPr lang="nb-NO" dirty="0"/>
              <a:t>Vi lever i en verden er i endring og er i en ny geopolitisk situasjon.</a:t>
            </a:r>
          </a:p>
          <a:p>
            <a:pPr marL="185766" indent="-185766">
              <a:buFont typeface="Arial" panose="020B0604020202020204" pitchFamily="34" charset="0"/>
              <a:buChar char="•"/>
            </a:pPr>
            <a:r>
              <a:rPr lang="nb-NO" dirty="0"/>
              <a:t>Det er ikke lenger noen buffer mellom oss og Russland etter Sverige og Finland ble med i NATO </a:t>
            </a:r>
          </a:p>
          <a:p>
            <a:pPr marL="185766" indent="-185766">
              <a:buFont typeface="Arial" panose="020B0604020202020204" pitchFamily="34" charset="0"/>
              <a:buChar char="•"/>
            </a:pPr>
            <a:r>
              <a:rPr lang="nb-NO" dirty="0"/>
              <a:t>Norge har en strategisk plassering i NATO; mellom NATO og Russland</a:t>
            </a:r>
          </a:p>
          <a:p>
            <a:pPr marL="185766" indent="-185766">
              <a:buFont typeface="Arial" panose="020B0604020202020204" pitchFamily="34" charset="0"/>
              <a:buChar char="•"/>
            </a:pPr>
            <a:endParaRPr lang="nb-NO" dirty="0"/>
          </a:p>
          <a:p>
            <a:endParaRPr lang="nb-NO" dirty="0"/>
          </a:p>
          <a:p>
            <a:endParaRPr lang="nb-NO" b="1" dirty="0">
              <a:highlight>
                <a:srgbClr val="FFFF00"/>
              </a:highlight>
            </a:endParaRPr>
          </a:p>
        </p:txBody>
      </p:sp>
      <p:sp>
        <p:nvSpPr>
          <p:cNvPr id="4" name="Plassholder for lysbildenummer 3"/>
          <p:cNvSpPr>
            <a:spLocks noGrp="1"/>
          </p:cNvSpPr>
          <p:nvPr>
            <p:ph type="sldNum" sz="quarter" idx="5"/>
          </p:nvPr>
        </p:nvSpPr>
        <p:spPr/>
        <p:txBody>
          <a:bodyPr/>
          <a:lstStyle/>
          <a:p>
            <a:fld id="{3B4FD9A0-C2AA-4C06-9E90-FB3BDB0EA7AA}" type="slidenum">
              <a:rPr lang="nb-NO" smtClean="0"/>
              <a:t>9</a:t>
            </a:fld>
            <a:endParaRPr lang="nb-NO"/>
          </a:p>
        </p:txBody>
      </p:sp>
    </p:spTree>
    <p:extLst>
      <p:ext uri="{BB962C8B-B14F-4D97-AF65-F5344CB8AC3E}">
        <p14:creationId xmlns:p14="http://schemas.microsoft.com/office/powerpoint/2010/main" val="1310156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0463" y="312738"/>
            <a:ext cx="5640387" cy="3173412"/>
          </a:xfrm>
        </p:spPr>
      </p:sp>
      <p:sp>
        <p:nvSpPr>
          <p:cNvPr id="3" name="Plassholder for notater 2"/>
          <p:cNvSpPr>
            <a:spLocks noGrp="1"/>
          </p:cNvSpPr>
          <p:nvPr>
            <p:ph type="body" idx="1"/>
          </p:nvPr>
        </p:nvSpPr>
        <p:spPr>
          <a:xfrm>
            <a:off x="779800" y="3691750"/>
            <a:ext cx="6070617" cy="6414512"/>
          </a:xfrm>
        </p:spPr>
        <p:txBody>
          <a:bodyPr/>
          <a:lstStyle/>
          <a:p>
            <a:pPr marL="185766" indent="-185766" defTabSz="1985963">
              <a:buFontTx/>
              <a:buChar char="-"/>
              <a:defRPr/>
            </a:pPr>
            <a:r>
              <a:rPr lang="nb-NO" sz="1300" dirty="0"/>
              <a:t>HV-07 er markert med grønt på kartet.</a:t>
            </a:r>
          </a:p>
          <a:p>
            <a:pPr marL="185766" indent="-185766" defTabSz="1985963">
              <a:buFontTx/>
              <a:buChar char="-"/>
              <a:defRPr/>
            </a:pPr>
            <a:r>
              <a:rPr lang="nb-NO" sz="1300" dirty="0"/>
              <a:t>Havner i hele Agder er også svært viktige.</a:t>
            </a:r>
          </a:p>
          <a:p>
            <a:pPr marL="185766" indent="-185766" defTabSz="1985963">
              <a:buFontTx/>
              <a:buChar char="-"/>
              <a:defRPr/>
            </a:pPr>
            <a:r>
              <a:rPr lang="nb-NO" dirty="0"/>
              <a:t>I territorielle operasjoner er HV-07 strategisk plassert med vår kystlinje, våre havner og nærhet til Østersjøen.</a:t>
            </a:r>
          </a:p>
          <a:p>
            <a:pPr marL="185766" indent="-185766" defTabSz="1985963">
              <a:buFontTx/>
              <a:buChar char="-"/>
              <a:defRPr/>
            </a:pPr>
            <a:r>
              <a:rPr lang="nb-NO" sz="1300" dirty="0"/>
              <a:t>Agder er et viktig knutepunkt både for luft, vei og sjø.</a:t>
            </a:r>
          </a:p>
          <a:p>
            <a:pPr marL="185766" indent="-185766" defTabSz="1985963">
              <a:buFontTx/>
              <a:buChar char="-"/>
              <a:defRPr/>
            </a:pPr>
            <a:r>
              <a:rPr lang="nb-NO" sz="1300" dirty="0"/>
              <a:t>Slik som verden har utviklet seg, har vi etter hvert en mye viktigere plassering.</a:t>
            </a:r>
          </a:p>
          <a:p>
            <a:endParaRPr lang="nb-NO" sz="1300" dirty="0"/>
          </a:p>
          <a:p>
            <a:r>
              <a:rPr lang="nb-NO" sz="1300" dirty="0"/>
              <a:t>ETJ – Årlig trusselvurdering Fokus 2025</a:t>
            </a:r>
          </a:p>
          <a:p>
            <a:r>
              <a:rPr lang="nb-NO" sz="1300" dirty="0"/>
              <a:t>PST - nasjonal trusselvurdering</a:t>
            </a:r>
          </a:p>
          <a:p>
            <a:pPr defTabSz="1985963">
              <a:defRPr/>
            </a:pPr>
            <a:r>
              <a:rPr lang="nb-NO" sz="1300" dirty="0"/>
              <a:t>NSM – Trusselvurdering 2025 (Risiko 2025) </a:t>
            </a:r>
          </a:p>
          <a:p>
            <a:pPr defTabSz="1985963">
              <a:defRPr/>
            </a:pPr>
            <a:endParaRPr lang="nb-NO" sz="1300" dirty="0"/>
          </a:p>
          <a:p>
            <a:pPr defTabSz="1985963">
              <a:defRPr/>
            </a:pPr>
            <a:r>
              <a:rPr lang="nb-NO" sz="1300" dirty="0"/>
              <a:t>Regjeringen - Nasjonal Sikkerhetsstrategi (for første gang)</a:t>
            </a:r>
          </a:p>
          <a:p>
            <a:pPr marL="371532" indent="-371532" defTabSz="1985963">
              <a:buFont typeface="Arial" panose="020B0604020202020204" pitchFamily="34" charset="0"/>
              <a:buChar char="•"/>
              <a:defRPr/>
            </a:pPr>
            <a:r>
              <a:rPr lang="nb-NO" sz="1300" dirty="0"/>
              <a:t>Lokal beredskap danner grunnlaget for nasjonal sikkerhet</a:t>
            </a:r>
          </a:p>
          <a:p>
            <a:pPr marL="371532" indent="-371532" defTabSz="1985963">
              <a:buFont typeface="Arial" panose="020B0604020202020204" pitchFamily="34" charset="0"/>
              <a:buChar char="•"/>
              <a:defRPr/>
            </a:pPr>
            <a:r>
              <a:rPr lang="nb-NO" sz="1300" dirty="0"/>
              <a:t>Lokalkunnskap og nettverk er avgjørende for rask og effektiv krise-håndtering</a:t>
            </a:r>
          </a:p>
          <a:p>
            <a:pPr marL="371532" indent="-371532" defTabSz="1985963">
              <a:buFont typeface="Arial" panose="020B0604020202020204" pitchFamily="34" charset="0"/>
              <a:buChar char="•"/>
              <a:defRPr/>
            </a:pPr>
            <a:r>
              <a:rPr lang="nb-NO" sz="1300" dirty="0"/>
              <a:t>For å sikre rask og robust beredskap skal HV samarbeide tett med kommuner og sivile beredskapspartnere</a:t>
            </a:r>
          </a:p>
          <a:p>
            <a:pPr marL="371532" indent="-371532" defTabSz="1985963">
              <a:buFont typeface="Arial" panose="020B0604020202020204" pitchFamily="34" charset="0"/>
              <a:buChar char="•"/>
              <a:defRPr/>
            </a:pPr>
            <a:r>
              <a:rPr lang="nb-NO" sz="1300" dirty="0"/>
              <a:t>Sørlandet har historisk hatt et sterkt forsvarsavtrykk. Denne arven kan styrkes ved moderne samarbeid </a:t>
            </a:r>
          </a:p>
          <a:p>
            <a:pPr marL="371532" indent="-371532" defTabSz="1985963">
              <a:buFont typeface="Arial" panose="020B0604020202020204" pitchFamily="34" charset="0"/>
              <a:buChar char="•"/>
              <a:defRPr/>
            </a:pPr>
            <a:r>
              <a:rPr lang="nb-NO" sz="1300" dirty="0"/>
              <a:t>Kommunene kjenner samfunnet best og denne kunnskapen kommer også HV til gode.</a:t>
            </a:r>
          </a:p>
          <a:p>
            <a:pPr marL="371532" indent="-371532" defTabSz="1985963">
              <a:buFont typeface="Arial" panose="020B0604020202020204" pitchFamily="34" charset="0"/>
              <a:buChar char="•"/>
              <a:defRPr/>
            </a:pPr>
            <a:r>
              <a:rPr lang="nb-NO" sz="1300" dirty="0"/>
              <a:t>Tillit og relasjonsbygging øker beredskapsevnen i hele regionen</a:t>
            </a:r>
            <a:endParaRPr lang="nb-NO" dirty="0"/>
          </a:p>
          <a:p>
            <a:endParaRPr lang="nb-NO" dirty="0"/>
          </a:p>
        </p:txBody>
      </p:sp>
    </p:spTree>
    <p:extLst>
      <p:ext uri="{BB962C8B-B14F-4D97-AF65-F5344CB8AC3E}">
        <p14:creationId xmlns:p14="http://schemas.microsoft.com/office/powerpoint/2010/main" val="94136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grå">
    <p:bg>
      <p:bgPr>
        <a:solidFill>
          <a:srgbClr val="E2E6E9"/>
        </a:solidFill>
        <a:effectLst/>
      </p:bgPr>
    </p:bg>
    <p:spTree>
      <p:nvGrpSpPr>
        <p:cNvPr id="1" name=""/>
        <p:cNvGrpSpPr/>
        <p:nvPr/>
      </p:nvGrpSpPr>
      <p:grpSpPr>
        <a:xfrm>
          <a:off x="0" y="0"/>
          <a:ext cx="0" cy="0"/>
          <a:chOff x="0" y="0"/>
          <a:chExt cx="0" cy="0"/>
        </a:xfrm>
      </p:grpSpPr>
      <p:sp>
        <p:nvSpPr>
          <p:cNvPr id="28" name="Date Placeholder 3">
            <a:extLst>
              <a:ext uri="{FF2B5EF4-FFF2-40B4-BE49-F238E27FC236}">
                <a16:creationId xmlns:a16="http://schemas.microsoft.com/office/drawing/2014/main" id="{D8EFDB66-EAFD-2147-A51E-48EDA8FE4FEE}"/>
              </a:ext>
            </a:extLst>
          </p:cNvPr>
          <p:cNvSpPr>
            <a:spLocks noGrp="1"/>
          </p:cNvSpPr>
          <p:nvPr>
            <p:ph type="dt" sz="half" idx="2"/>
          </p:nvPr>
        </p:nvSpPr>
        <p:spPr>
          <a:xfrm>
            <a:off x="819770" y="9619846"/>
            <a:ext cx="4114800" cy="547688"/>
          </a:xfrm>
          <a:prstGeom prst="rect">
            <a:avLst/>
          </a:prstGeom>
        </p:spPr>
        <p:txBody>
          <a:bodyPr vert="horz" lIns="91440" tIns="45720" rIns="91440" bIns="45720" rtlCol="0" anchor="ctr"/>
          <a:lstStyle>
            <a:lvl1pPr algn="l">
              <a:defRPr sz="900" b="0" i="0">
                <a:solidFill>
                  <a:srgbClr val="191B21"/>
                </a:solidFill>
                <a:latin typeface="Arial" panose="020B0604020202020204" pitchFamily="34" charset="0"/>
              </a:defRPr>
            </a:lvl1pPr>
          </a:lstStyle>
          <a:p>
            <a:fld id="{C89489B2-2923-9C48-9BA9-29C8EF6BAB6E}" type="datetime1">
              <a:rPr lang="nb-NO" smtClean="0"/>
              <a:pPr/>
              <a:t>17.03.2026</a:t>
            </a:fld>
            <a:endParaRPr lang="nb-NO"/>
          </a:p>
        </p:txBody>
      </p:sp>
      <p:sp>
        <p:nvSpPr>
          <p:cNvPr id="29" name="Footer Placeholder 4">
            <a:extLst>
              <a:ext uri="{FF2B5EF4-FFF2-40B4-BE49-F238E27FC236}">
                <a16:creationId xmlns:a16="http://schemas.microsoft.com/office/drawing/2014/main" id="{714456FC-CED6-784E-899C-865195FA6C2F}"/>
              </a:ext>
            </a:extLst>
          </p:cNvPr>
          <p:cNvSpPr>
            <a:spLocks noGrp="1"/>
          </p:cNvSpPr>
          <p:nvPr>
            <p:ph type="ftr" sz="quarter" idx="3"/>
          </p:nvPr>
        </p:nvSpPr>
        <p:spPr>
          <a:xfrm>
            <a:off x="6057900" y="9619846"/>
            <a:ext cx="6172200" cy="547688"/>
          </a:xfrm>
          <a:prstGeom prst="rect">
            <a:avLst/>
          </a:prstGeom>
        </p:spPr>
        <p:txBody>
          <a:bodyPr vert="horz" lIns="91440" tIns="45720" rIns="91440" bIns="45720" rtlCol="0" anchor="ctr"/>
          <a:lstStyle>
            <a:lvl1pPr algn="ctr">
              <a:defRPr sz="900" b="0" i="0">
                <a:solidFill>
                  <a:srgbClr val="191B21"/>
                </a:solidFill>
                <a:latin typeface="Arial" panose="020B0604020202020204" pitchFamily="34" charset="0"/>
              </a:defRPr>
            </a:lvl1pPr>
          </a:lstStyle>
          <a:p>
            <a:r>
              <a:rPr lang="nb-NO"/>
              <a:t>Slides eksempler</a:t>
            </a:r>
          </a:p>
        </p:txBody>
      </p:sp>
      <p:sp>
        <p:nvSpPr>
          <p:cNvPr id="30" name="Slide Number Placeholder 5">
            <a:extLst>
              <a:ext uri="{FF2B5EF4-FFF2-40B4-BE49-F238E27FC236}">
                <a16:creationId xmlns:a16="http://schemas.microsoft.com/office/drawing/2014/main" id="{0EA2C270-551B-3744-B50F-2B0D6102399F}"/>
              </a:ext>
            </a:extLst>
          </p:cNvPr>
          <p:cNvSpPr>
            <a:spLocks noGrp="1"/>
          </p:cNvSpPr>
          <p:nvPr>
            <p:ph type="sldNum" sz="quarter" idx="4"/>
          </p:nvPr>
        </p:nvSpPr>
        <p:spPr>
          <a:xfrm>
            <a:off x="13388903" y="9619846"/>
            <a:ext cx="4114800" cy="547688"/>
          </a:xfrm>
          <a:prstGeom prst="rect">
            <a:avLst/>
          </a:prstGeom>
        </p:spPr>
        <p:txBody>
          <a:bodyPr vert="horz" lIns="91440" tIns="45720" rIns="91440" bIns="45720" rtlCol="0" anchor="ctr"/>
          <a:lstStyle>
            <a:lvl1pPr algn="r">
              <a:defRPr sz="900">
                <a:solidFill>
                  <a:srgbClr val="191B21"/>
                </a:solidFill>
                <a:latin typeface="Cera Pro" pitchFamily="2" charset="0"/>
              </a:defRPr>
            </a:lvl1pPr>
          </a:lstStyle>
          <a:p>
            <a:r>
              <a:rPr lang="nb-NO">
                <a:latin typeface="Arial" panose="020B0604020202020204" pitchFamily="34" charset="0"/>
              </a:rPr>
              <a:t>SIDE </a:t>
            </a:r>
            <a:fld id="{B4253239-B063-E34B-ABCB-6A02593C77C9}" type="slidenum">
              <a:rPr lang="nb-NO" smtClean="0">
                <a:latin typeface="Arial" panose="020B0604020202020204" pitchFamily="34" charset="0"/>
              </a:rPr>
              <a:pPr/>
              <a:t>‹#›</a:t>
            </a:fld>
            <a:endParaRPr lang="nb-NO">
              <a:latin typeface="Arial" panose="020B0604020202020204" pitchFamily="34" charset="0"/>
            </a:endParaRPr>
          </a:p>
        </p:txBody>
      </p:sp>
    </p:spTree>
    <p:extLst>
      <p:ext uri="{BB962C8B-B14F-4D97-AF65-F5344CB8AC3E}">
        <p14:creationId xmlns:p14="http://schemas.microsoft.com/office/powerpoint/2010/main" val="1322791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økkeltall med ikoner grå">
    <p:spTree>
      <p:nvGrpSpPr>
        <p:cNvPr id="1" name=""/>
        <p:cNvGrpSpPr/>
        <p:nvPr/>
      </p:nvGrpSpPr>
      <p:grpSpPr>
        <a:xfrm>
          <a:off x="0" y="0"/>
          <a:ext cx="0" cy="0"/>
          <a:chOff x="0" y="0"/>
          <a:chExt cx="0" cy="0"/>
        </a:xfrm>
      </p:grpSpPr>
      <p:sp>
        <p:nvSpPr>
          <p:cNvPr id="28" name="Date Placeholder 3">
            <a:extLst>
              <a:ext uri="{FF2B5EF4-FFF2-40B4-BE49-F238E27FC236}">
                <a16:creationId xmlns:a16="http://schemas.microsoft.com/office/drawing/2014/main" id="{D8EFDB66-EAFD-2147-A51E-48EDA8FE4FEE}"/>
              </a:ext>
            </a:extLst>
          </p:cNvPr>
          <p:cNvSpPr>
            <a:spLocks noGrp="1"/>
          </p:cNvSpPr>
          <p:nvPr>
            <p:ph type="dt" sz="half" idx="2"/>
          </p:nvPr>
        </p:nvSpPr>
        <p:spPr>
          <a:xfrm>
            <a:off x="819770" y="9619847"/>
            <a:ext cx="4114800" cy="547688"/>
          </a:xfrm>
          <a:prstGeom prst="rect">
            <a:avLst/>
          </a:prstGeom>
        </p:spPr>
        <p:txBody>
          <a:bodyPr vert="horz" lIns="91440" tIns="45720" rIns="91440" bIns="45720" rtlCol="0" anchor="ctr"/>
          <a:lstStyle>
            <a:lvl1pPr algn="l">
              <a:defRPr sz="900">
                <a:solidFill>
                  <a:srgbClr val="191B21"/>
                </a:solidFill>
                <a:latin typeface="Cera Pro" pitchFamily="2" charset="0"/>
              </a:defRPr>
            </a:lvl1pPr>
          </a:lstStyle>
          <a:p>
            <a:fld id="{97DFFEF4-8D78-794A-82A0-42251793122E}" type="datetime1">
              <a:rPr lang="nb-NO" smtClean="0"/>
              <a:t>17.03.2026</a:t>
            </a:fld>
            <a:endParaRPr lang="nb-NO" dirty="0"/>
          </a:p>
        </p:txBody>
      </p:sp>
      <p:sp>
        <p:nvSpPr>
          <p:cNvPr id="29" name="Footer Placeholder 4">
            <a:extLst>
              <a:ext uri="{FF2B5EF4-FFF2-40B4-BE49-F238E27FC236}">
                <a16:creationId xmlns:a16="http://schemas.microsoft.com/office/drawing/2014/main" id="{714456FC-CED6-784E-899C-865195FA6C2F}"/>
              </a:ext>
            </a:extLst>
          </p:cNvPr>
          <p:cNvSpPr>
            <a:spLocks noGrp="1"/>
          </p:cNvSpPr>
          <p:nvPr>
            <p:ph type="ftr" sz="quarter" idx="3"/>
          </p:nvPr>
        </p:nvSpPr>
        <p:spPr>
          <a:xfrm>
            <a:off x="6057900" y="9619847"/>
            <a:ext cx="6172200" cy="547688"/>
          </a:xfrm>
          <a:prstGeom prst="rect">
            <a:avLst/>
          </a:prstGeom>
        </p:spPr>
        <p:txBody>
          <a:bodyPr vert="horz" lIns="91440" tIns="45720" rIns="91440" bIns="45720" rtlCol="0" anchor="ctr"/>
          <a:lstStyle>
            <a:lvl1pPr algn="ctr">
              <a:defRPr sz="900">
                <a:solidFill>
                  <a:srgbClr val="191B21"/>
                </a:solidFill>
                <a:latin typeface="Cera Pro" pitchFamily="2" charset="0"/>
              </a:defRPr>
            </a:lvl1pPr>
          </a:lstStyle>
          <a:p>
            <a:r>
              <a:rPr lang="nb-NO"/>
              <a:t>Slides eksempler</a:t>
            </a:r>
            <a:endParaRPr lang="nb-NO" dirty="0"/>
          </a:p>
        </p:txBody>
      </p:sp>
      <p:sp>
        <p:nvSpPr>
          <p:cNvPr id="30" name="Slide Number Placeholder 5">
            <a:extLst>
              <a:ext uri="{FF2B5EF4-FFF2-40B4-BE49-F238E27FC236}">
                <a16:creationId xmlns:a16="http://schemas.microsoft.com/office/drawing/2014/main" id="{0EA2C270-551B-3744-B50F-2B0D6102399F}"/>
              </a:ext>
            </a:extLst>
          </p:cNvPr>
          <p:cNvSpPr>
            <a:spLocks noGrp="1"/>
          </p:cNvSpPr>
          <p:nvPr>
            <p:ph type="sldNum" sz="quarter" idx="4"/>
          </p:nvPr>
        </p:nvSpPr>
        <p:spPr>
          <a:xfrm>
            <a:off x="13388903" y="9619847"/>
            <a:ext cx="4114800" cy="547688"/>
          </a:xfrm>
          <a:prstGeom prst="rect">
            <a:avLst/>
          </a:prstGeom>
        </p:spPr>
        <p:txBody>
          <a:bodyPr vert="horz" lIns="91440" tIns="45720" rIns="91440" bIns="45720" rtlCol="0" anchor="ctr"/>
          <a:lstStyle>
            <a:lvl1pPr algn="r">
              <a:defRPr sz="900">
                <a:solidFill>
                  <a:srgbClr val="191B21"/>
                </a:solidFill>
                <a:latin typeface="Cera Pro" pitchFamily="2" charset="0"/>
              </a:defRPr>
            </a:lvl1pPr>
          </a:lstStyle>
          <a:p>
            <a:r>
              <a:rPr lang="nb-NO" dirty="0"/>
              <a:t>SIDE </a:t>
            </a:r>
            <a:fld id="{B4253239-B063-E34B-ABCB-6A02593C77C9}" type="slidenum">
              <a:rPr lang="nb-NO" smtClean="0"/>
              <a:pPr/>
              <a:t>‹#›</a:t>
            </a:fld>
            <a:endParaRPr lang="nb-NO" dirty="0"/>
          </a:p>
        </p:txBody>
      </p:sp>
      <p:sp>
        <p:nvSpPr>
          <p:cNvPr id="19" name="Text Placeholder 4">
            <a:extLst>
              <a:ext uri="{FF2B5EF4-FFF2-40B4-BE49-F238E27FC236}">
                <a16:creationId xmlns:a16="http://schemas.microsoft.com/office/drawing/2014/main" id="{DBA96E67-B856-6C4B-B38E-5BC653F42564}"/>
              </a:ext>
            </a:extLst>
          </p:cNvPr>
          <p:cNvSpPr>
            <a:spLocks noGrp="1"/>
          </p:cNvSpPr>
          <p:nvPr>
            <p:ph type="body" sz="quarter" idx="13" hasCustomPrompt="1"/>
          </p:nvPr>
        </p:nvSpPr>
        <p:spPr>
          <a:xfrm>
            <a:off x="1113903" y="4770117"/>
            <a:ext cx="4506810" cy="276999"/>
          </a:xfrm>
        </p:spPr>
        <p:txBody>
          <a:bodyPr anchor="t">
            <a:spAutoFit/>
          </a:bodyPr>
          <a:lstStyle>
            <a:lvl1pPr marL="0" indent="0" algn="ctr">
              <a:lnSpc>
                <a:spcPct val="100000"/>
              </a:lnSpc>
              <a:buNone/>
              <a:defRPr sz="1200" b="1" i="0" cap="all" spc="227" baseline="0">
                <a:latin typeface="Cera Pro" pitchFamily="2" charset="0"/>
              </a:defRPr>
            </a:lvl1pPr>
          </a:lstStyle>
          <a:p>
            <a:pPr lvl="0"/>
            <a:r>
              <a:rPr lang="sv-SE" dirty="0" err="1"/>
              <a:t>Overskrift</a:t>
            </a:r>
            <a:r>
              <a:rPr lang="sv-SE" dirty="0"/>
              <a:t> 1</a:t>
            </a:r>
          </a:p>
        </p:txBody>
      </p:sp>
      <p:sp>
        <p:nvSpPr>
          <p:cNvPr id="4" name="Text Placeholder 3">
            <a:extLst>
              <a:ext uri="{FF2B5EF4-FFF2-40B4-BE49-F238E27FC236}">
                <a16:creationId xmlns:a16="http://schemas.microsoft.com/office/drawing/2014/main" id="{F81296C6-7F4F-9543-8E02-98545293DABD}"/>
              </a:ext>
            </a:extLst>
          </p:cNvPr>
          <p:cNvSpPr>
            <a:spLocks noGrp="1"/>
          </p:cNvSpPr>
          <p:nvPr>
            <p:ph type="body" sz="quarter" idx="22" hasCustomPrompt="1"/>
          </p:nvPr>
        </p:nvSpPr>
        <p:spPr>
          <a:xfrm>
            <a:off x="1113903" y="4982222"/>
            <a:ext cx="4506810" cy="2054409"/>
          </a:xfrm>
        </p:spPr>
        <p:txBody>
          <a:bodyPr wrap="square" anchor="t">
            <a:spAutoFit/>
          </a:bodyPr>
          <a:lstStyle>
            <a:lvl1pPr algn="ctr">
              <a:buNone/>
              <a:defRPr sz="12750"/>
            </a:lvl1pPr>
          </a:lstStyle>
          <a:p>
            <a:pPr lvl="0"/>
            <a:r>
              <a:rPr lang="en-GB" dirty="0"/>
              <a:t>01</a:t>
            </a:r>
          </a:p>
        </p:txBody>
      </p:sp>
      <p:sp>
        <p:nvSpPr>
          <p:cNvPr id="21" name="Text Placeholder 4">
            <a:extLst>
              <a:ext uri="{FF2B5EF4-FFF2-40B4-BE49-F238E27FC236}">
                <a16:creationId xmlns:a16="http://schemas.microsoft.com/office/drawing/2014/main" id="{B2AC4BE2-7F30-824C-B2ED-0ABA7223359B}"/>
              </a:ext>
            </a:extLst>
          </p:cNvPr>
          <p:cNvSpPr>
            <a:spLocks noGrp="1"/>
          </p:cNvSpPr>
          <p:nvPr>
            <p:ph type="body" sz="quarter" idx="23" hasCustomPrompt="1"/>
          </p:nvPr>
        </p:nvSpPr>
        <p:spPr>
          <a:xfrm>
            <a:off x="6890597" y="4770117"/>
            <a:ext cx="4506810" cy="276999"/>
          </a:xfrm>
        </p:spPr>
        <p:txBody>
          <a:bodyPr anchor="t">
            <a:spAutoFit/>
          </a:bodyPr>
          <a:lstStyle>
            <a:lvl1pPr marL="0" indent="0" algn="ctr">
              <a:lnSpc>
                <a:spcPct val="100000"/>
              </a:lnSpc>
              <a:buNone/>
              <a:defRPr sz="1200" b="1" i="0" cap="all" spc="227" baseline="0">
                <a:latin typeface="Cera Pro" pitchFamily="2" charset="0"/>
              </a:defRPr>
            </a:lvl1pPr>
          </a:lstStyle>
          <a:p>
            <a:pPr lvl="0"/>
            <a:r>
              <a:rPr lang="sv-SE" dirty="0" err="1"/>
              <a:t>Overskrift</a:t>
            </a:r>
            <a:r>
              <a:rPr lang="sv-SE" dirty="0"/>
              <a:t> 1</a:t>
            </a:r>
          </a:p>
        </p:txBody>
      </p:sp>
      <p:sp>
        <p:nvSpPr>
          <p:cNvPr id="22" name="Text Placeholder 3">
            <a:extLst>
              <a:ext uri="{FF2B5EF4-FFF2-40B4-BE49-F238E27FC236}">
                <a16:creationId xmlns:a16="http://schemas.microsoft.com/office/drawing/2014/main" id="{15F526C4-6466-1F4B-887C-3F3047ADA120}"/>
              </a:ext>
            </a:extLst>
          </p:cNvPr>
          <p:cNvSpPr>
            <a:spLocks noGrp="1"/>
          </p:cNvSpPr>
          <p:nvPr>
            <p:ph type="body" sz="quarter" idx="24" hasCustomPrompt="1"/>
          </p:nvPr>
        </p:nvSpPr>
        <p:spPr>
          <a:xfrm>
            <a:off x="6890597" y="4982222"/>
            <a:ext cx="4506810" cy="2054409"/>
          </a:xfrm>
        </p:spPr>
        <p:txBody>
          <a:bodyPr wrap="square" anchor="t">
            <a:spAutoFit/>
          </a:bodyPr>
          <a:lstStyle>
            <a:lvl1pPr algn="ctr">
              <a:buNone/>
              <a:defRPr sz="12750"/>
            </a:lvl1pPr>
          </a:lstStyle>
          <a:p>
            <a:pPr lvl="0"/>
            <a:r>
              <a:rPr lang="en-GB" dirty="0"/>
              <a:t>01</a:t>
            </a:r>
          </a:p>
        </p:txBody>
      </p:sp>
      <p:sp>
        <p:nvSpPr>
          <p:cNvPr id="23" name="Text Placeholder 4">
            <a:extLst>
              <a:ext uri="{FF2B5EF4-FFF2-40B4-BE49-F238E27FC236}">
                <a16:creationId xmlns:a16="http://schemas.microsoft.com/office/drawing/2014/main" id="{F5C24228-96EB-B444-A4B3-CB711AC003AC}"/>
              </a:ext>
            </a:extLst>
          </p:cNvPr>
          <p:cNvSpPr>
            <a:spLocks noGrp="1"/>
          </p:cNvSpPr>
          <p:nvPr>
            <p:ph type="body" sz="quarter" idx="25" hasCustomPrompt="1"/>
          </p:nvPr>
        </p:nvSpPr>
        <p:spPr>
          <a:xfrm>
            <a:off x="12676814" y="4770117"/>
            <a:ext cx="4506810" cy="276999"/>
          </a:xfrm>
        </p:spPr>
        <p:txBody>
          <a:bodyPr anchor="t">
            <a:spAutoFit/>
          </a:bodyPr>
          <a:lstStyle>
            <a:lvl1pPr marL="0" indent="0" algn="ctr">
              <a:lnSpc>
                <a:spcPct val="100000"/>
              </a:lnSpc>
              <a:buNone/>
              <a:defRPr sz="1200" b="1" i="0" cap="all" spc="227" baseline="0">
                <a:latin typeface="Cera Pro" pitchFamily="2" charset="0"/>
              </a:defRPr>
            </a:lvl1pPr>
          </a:lstStyle>
          <a:p>
            <a:pPr lvl="0"/>
            <a:r>
              <a:rPr lang="sv-SE" dirty="0" err="1"/>
              <a:t>Overskrift</a:t>
            </a:r>
            <a:r>
              <a:rPr lang="sv-SE" dirty="0"/>
              <a:t> 1</a:t>
            </a:r>
          </a:p>
        </p:txBody>
      </p:sp>
      <p:sp>
        <p:nvSpPr>
          <p:cNvPr id="24" name="Text Placeholder 3">
            <a:extLst>
              <a:ext uri="{FF2B5EF4-FFF2-40B4-BE49-F238E27FC236}">
                <a16:creationId xmlns:a16="http://schemas.microsoft.com/office/drawing/2014/main" id="{7382B019-C3DF-074E-9ABB-BF9D9DD46E58}"/>
              </a:ext>
            </a:extLst>
          </p:cNvPr>
          <p:cNvSpPr>
            <a:spLocks noGrp="1"/>
          </p:cNvSpPr>
          <p:nvPr>
            <p:ph type="body" sz="quarter" idx="26" hasCustomPrompt="1"/>
          </p:nvPr>
        </p:nvSpPr>
        <p:spPr>
          <a:xfrm>
            <a:off x="12676814" y="4982222"/>
            <a:ext cx="4506810" cy="2054409"/>
          </a:xfrm>
        </p:spPr>
        <p:txBody>
          <a:bodyPr wrap="square" anchor="t">
            <a:spAutoFit/>
          </a:bodyPr>
          <a:lstStyle>
            <a:lvl1pPr algn="ctr">
              <a:buNone/>
              <a:defRPr sz="12750"/>
            </a:lvl1pPr>
          </a:lstStyle>
          <a:p>
            <a:pPr lvl="0"/>
            <a:r>
              <a:rPr lang="en-GB" dirty="0"/>
              <a:t>01</a:t>
            </a:r>
          </a:p>
        </p:txBody>
      </p:sp>
      <p:sp>
        <p:nvSpPr>
          <p:cNvPr id="38" name="Picture Placeholder 8">
            <a:extLst>
              <a:ext uri="{FF2B5EF4-FFF2-40B4-BE49-F238E27FC236}">
                <a16:creationId xmlns:a16="http://schemas.microsoft.com/office/drawing/2014/main" id="{E156E280-6879-9A49-9BD7-10AC784F8883}"/>
              </a:ext>
            </a:extLst>
          </p:cNvPr>
          <p:cNvSpPr>
            <a:spLocks noGrp="1"/>
          </p:cNvSpPr>
          <p:nvPr>
            <p:ph type="pic" sz="quarter" idx="30"/>
          </p:nvPr>
        </p:nvSpPr>
        <p:spPr>
          <a:xfrm>
            <a:off x="8468957" y="2851169"/>
            <a:ext cx="1350089" cy="1350000"/>
          </a:xfrm>
        </p:spPr>
        <p:txBody>
          <a:bodyPr anchor="t"/>
          <a:lstStyle>
            <a:lvl1pPr marL="0" indent="0" algn="ctr">
              <a:spcBef>
                <a:spcPts val="0"/>
              </a:spcBef>
              <a:buNone/>
              <a:defRPr sz="1200"/>
            </a:lvl1pPr>
          </a:lstStyle>
          <a:p>
            <a:r>
              <a:rPr lang="nb-NO"/>
              <a:t>Klikk på ikonet for å legge til et bilde</a:t>
            </a:r>
            <a:endParaRPr lang="en-NO" dirty="0"/>
          </a:p>
        </p:txBody>
      </p:sp>
      <p:sp>
        <p:nvSpPr>
          <p:cNvPr id="40" name="Picture Placeholder 8">
            <a:extLst>
              <a:ext uri="{FF2B5EF4-FFF2-40B4-BE49-F238E27FC236}">
                <a16:creationId xmlns:a16="http://schemas.microsoft.com/office/drawing/2014/main" id="{35E57439-C7FC-CF47-9BFE-541928F222B6}"/>
              </a:ext>
            </a:extLst>
          </p:cNvPr>
          <p:cNvSpPr>
            <a:spLocks noGrp="1"/>
          </p:cNvSpPr>
          <p:nvPr>
            <p:ph type="pic" sz="quarter" idx="31"/>
          </p:nvPr>
        </p:nvSpPr>
        <p:spPr>
          <a:xfrm>
            <a:off x="14234339" y="2851169"/>
            <a:ext cx="1350089" cy="1350000"/>
          </a:xfrm>
        </p:spPr>
        <p:txBody>
          <a:bodyPr anchor="t"/>
          <a:lstStyle>
            <a:lvl1pPr marL="0" indent="0" algn="ctr">
              <a:spcBef>
                <a:spcPts val="0"/>
              </a:spcBef>
              <a:buNone/>
              <a:defRPr sz="1200"/>
            </a:lvl1pPr>
          </a:lstStyle>
          <a:p>
            <a:r>
              <a:rPr lang="nb-NO"/>
              <a:t>Klikk på ikonet for å legge til et bilde</a:t>
            </a:r>
            <a:endParaRPr lang="en-NO" dirty="0"/>
          </a:p>
        </p:txBody>
      </p:sp>
      <p:sp>
        <p:nvSpPr>
          <p:cNvPr id="41" name="Picture Placeholder 8">
            <a:extLst>
              <a:ext uri="{FF2B5EF4-FFF2-40B4-BE49-F238E27FC236}">
                <a16:creationId xmlns:a16="http://schemas.microsoft.com/office/drawing/2014/main" id="{CE609636-F9A2-AE45-A152-8E1CEA2A218B}"/>
              </a:ext>
            </a:extLst>
          </p:cNvPr>
          <p:cNvSpPr>
            <a:spLocks noGrp="1"/>
          </p:cNvSpPr>
          <p:nvPr>
            <p:ph type="pic" sz="quarter" idx="32"/>
          </p:nvPr>
        </p:nvSpPr>
        <p:spPr>
          <a:xfrm>
            <a:off x="2714293" y="2851169"/>
            <a:ext cx="1350089" cy="1350000"/>
          </a:xfrm>
        </p:spPr>
        <p:txBody>
          <a:bodyPr anchor="t"/>
          <a:lstStyle>
            <a:lvl1pPr marL="0" indent="0" algn="ctr">
              <a:spcBef>
                <a:spcPts val="0"/>
              </a:spcBef>
              <a:buNone/>
              <a:defRPr sz="1200"/>
            </a:lvl1pPr>
          </a:lstStyle>
          <a:p>
            <a:r>
              <a:rPr lang="nb-NO"/>
              <a:t>Klikk på ikonet for å legge til et bilde</a:t>
            </a:r>
            <a:endParaRPr lang="en-NO" dirty="0"/>
          </a:p>
        </p:txBody>
      </p:sp>
      <p:sp>
        <p:nvSpPr>
          <p:cNvPr id="42" name="Text Placeholder 4">
            <a:extLst>
              <a:ext uri="{FF2B5EF4-FFF2-40B4-BE49-F238E27FC236}">
                <a16:creationId xmlns:a16="http://schemas.microsoft.com/office/drawing/2014/main" id="{39899704-6E19-0C4C-815F-61F5964B2185}"/>
              </a:ext>
            </a:extLst>
          </p:cNvPr>
          <p:cNvSpPr>
            <a:spLocks noGrp="1"/>
          </p:cNvSpPr>
          <p:nvPr>
            <p:ph type="body" sz="quarter" idx="33"/>
          </p:nvPr>
        </p:nvSpPr>
        <p:spPr>
          <a:xfrm>
            <a:off x="1813143" y="7020399"/>
            <a:ext cx="3108330" cy="309637"/>
          </a:xfrm>
        </p:spPr>
        <p:txBody>
          <a:bodyPr wrap="square" anchor="t">
            <a:spAutoFit/>
          </a:bodyPr>
          <a:lstStyle>
            <a:lvl1pPr marL="0" indent="0" algn="ctr">
              <a:lnSpc>
                <a:spcPct val="150000"/>
              </a:lnSpc>
              <a:spcBef>
                <a:spcPts val="750"/>
              </a:spcBef>
              <a:buNone/>
              <a:defRPr sz="1050" b="0" i="0" cap="none" spc="0" baseline="0">
                <a:latin typeface="Cera Pro" pitchFamily="2" charset="0"/>
              </a:defRPr>
            </a:lvl1pPr>
          </a:lstStyle>
          <a:p>
            <a:pPr lvl="0"/>
            <a:r>
              <a:rPr lang="nb-NO"/>
              <a:t>Klikk for å redigere tekststiler i malen</a:t>
            </a:r>
          </a:p>
        </p:txBody>
      </p:sp>
      <p:sp>
        <p:nvSpPr>
          <p:cNvPr id="45" name="Text Placeholder 4">
            <a:extLst>
              <a:ext uri="{FF2B5EF4-FFF2-40B4-BE49-F238E27FC236}">
                <a16:creationId xmlns:a16="http://schemas.microsoft.com/office/drawing/2014/main" id="{A3B0A74C-0EC6-9F40-A47C-ADA7F51C4A53}"/>
              </a:ext>
            </a:extLst>
          </p:cNvPr>
          <p:cNvSpPr>
            <a:spLocks noGrp="1"/>
          </p:cNvSpPr>
          <p:nvPr>
            <p:ph type="body" sz="quarter" idx="34"/>
          </p:nvPr>
        </p:nvSpPr>
        <p:spPr>
          <a:xfrm>
            <a:off x="7589837" y="7020399"/>
            <a:ext cx="3108330" cy="309637"/>
          </a:xfrm>
        </p:spPr>
        <p:txBody>
          <a:bodyPr wrap="square" anchor="t">
            <a:spAutoFit/>
          </a:bodyPr>
          <a:lstStyle>
            <a:lvl1pPr marL="0" indent="0" algn="ctr">
              <a:lnSpc>
                <a:spcPct val="150000"/>
              </a:lnSpc>
              <a:spcBef>
                <a:spcPts val="750"/>
              </a:spcBef>
              <a:buNone/>
              <a:defRPr sz="1050" b="0" i="0" cap="none" spc="0" baseline="0">
                <a:latin typeface="Cera Pro" pitchFamily="2" charset="0"/>
              </a:defRPr>
            </a:lvl1pPr>
          </a:lstStyle>
          <a:p>
            <a:pPr lvl="0"/>
            <a:r>
              <a:rPr lang="nb-NO"/>
              <a:t>Klikk for å redigere tekststiler i malen</a:t>
            </a:r>
          </a:p>
        </p:txBody>
      </p:sp>
      <p:sp>
        <p:nvSpPr>
          <p:cNvPr id="46" name="Text Placeholder 4">
            <a:extLst>
              <a:ext uri="{FF2B5EF4-FFF2-40B4-BE49-F238E27FC236}">
                <a16:creationId xmlns:a16="http://schemas.microsoft.com/office/drawing/2014/main" id="{646E2F2F-A0AD-854D-AE01-D5B916868CEF}"/>
              </a:ext>
            </a:extLst>
          </p:cNvPr>
          <p:cNvSpPr>
            <a:spLocks noGrp="1"/>
          </p:cNvSpPr>
          <p:nvPr>
            <p:ph type="body" sz="quarter" idx="35"/>
          </p:nvPr>
        </p:nvSpPr>
        <p:spPr>
          <a:xfrm>
            <a:off x="13376054" y="7020399"/>
            <a:ext cx="3108330" cy="309637"/>
          </a:xfrm>
        </p:spPr>
        <p:txBody>
          <a:bodyPr wrap="square" anchor="t">
            <a:spAutoFit/>
          </a:bodyPr>
          <a:lstStyle>
            <a:lvl1pPr marL="0" indent="0" algn="ctr">
              <a:lnSpc>
                <a:spcPct val="150000"/>
              </a:lnSpc>
              <a:spcBef>
                <a:spcPts val="750"/>
              </a:spcBef>
              <a:buNone/>
              <a:defRPr sz="1050" b="0" i="0" cap="none" spc="0" baseline="0">
                <a:latin typeface="Cera Pro" pitchFamily="2" charset="0"/>
              </a:defRPr>
            </a:lvl1pPr>
          </a:lstStyle>
          <a:p>
            <a:pPr lvl="0"/>
            <a:r>
              <a:rPr lang="nb-NO"/>
              <a:t>Klikk for å redigere tekststiler i malen</a:t>
            </a:r>
          </a:p>
        </p:txBody>
      </p:sp>
      <p:sp>
        <p:nvSpPr>
          <p:cNvPr id="35" name="Text Placeholder 3">
            <a:extLst>
              <a:ext uri="{FF2B5EF4-FFF2-40B4-BE49-F238E27FC236}">
                <a16:creationId xmlns:a16="http://schemas.microsoft.com/office/drawing/2014/main" id="{0C0D55BE-EFC4-4B42-95EE-A81EB1DA8722}"/>
              </a:ext>
            </a:extLst>
          </p:cNvPr>
          <p:cNvSpPr>
            <a:spLocks noGrp="1"/>
          </p:cNvSpPr>
          <p:nvPr>
            <p:ph type="body" sz="quarter" idx="27" hasCustomPrompt="1"/>
          </p:nvPr>
        </p:nvSpPr>
        <p:spPr>
          <a:xfrm>
            <a:off x="5803486" y="1119609"/>
            <a:ext cx="6681032" cy="669414"/>
          </a:xfrm>
        </p:spPr>
        <p:txBody>
          <a:bodyPr wrap="square" anchor="b">
            <a:spAutoFit/>
          </a:bodyPr>
          <a:lstStyle>
            <a:lvl1pPr algn="ctr">
              <a:lnSpc>
                <a:spcPct val="100000"/>
              </a:lnSpc>
              <a:buNone/>
              <a:defRPr sz="3750" b="0" i="0">
                <a:latin typeface="Cera Pro Medium" pitchFamily="2" charset="0"/>
              </a:defRPr>
            </a:lvl1pPr>
          </a:lstStyle>
          <a:p>
            <a:pPr lvl="0"/>
            <a:r>
              <a:rPr lang="en-GB" dirty="0" err="1"/>
              <a:t>Overskrift</a:t>
            </a:r>
            <a:endParaRPr lang="en-GB" dirty="0"/>
          </a:p>
        </p:txBody>
      </p:sp>
    </p:spTree>
    <p:extLst>
      <p:ext uri="{BB962C8B-B14F-4D97-AF65-F5344CB8AC3E}">
        <p14:creationId xmlns:p14="http://schemas.microsoft.com/office/powerpoint/2010/main" val="1481985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727A1D-9661-5182-3237-0390406A5433}"/>
              </a:ext>
            </a:extLst>
          </p:cNvPr>
          <p:cNvSpPr>
            <a:spLocks noGrp="1"/>
          </p:cNvSpPr>
          <p:nvPr>
            <p:ph type="ctrTitle"/>
          </p:nvPr>
        </p:nvSpPr>
        <p:spPr>
          <a:xfrm>
            <a:off x="2286000" y="1684338"/>
            <a:ext cx="13716000" cy="35814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6ADE65B-4A0D-85D9-9E96-E81180750121}"/>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E579F42-EC35-D1F8-2676-91B03A1E2114}"/>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5" name="Plassholder for bunntekst 4">
            <a:extLst>
              <a:ext uri="{FF2B5EF4-FFF2-40B4-BE49-F238E27FC236}">
                <a16:creationId xmlns:a16="http://schemas.microsoft.com/office/drawing/2014/main" id="{C8CA3C85-EA2A-BC0E-51B9-A83C6AF3A6C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E3F4949-9E65-2755-8783-AD8BA190BEEC}"/>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2972119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F55546-BF5F-3BDA-9CA8-3D251638917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CBECCDC-52F5-F530-0FE1-840F3B03B33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593829D-7F5E-4583-B5C0-9B166B73DD26}"/>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5" name="Plassholder for bunntekst 4">
            <a:extLst>
              <a:ext uri="{FF2B5EF4-FFF2-40B4-BE49-F238E27FC236}">
                <a16:creationId xmlns:a16="http://schemas.microsoft.com/office/drawing/2014/main" id="{465559EC-6CD0-F2A1-9374-B83EFCD2232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F1D414A-6A6C-17A0-3149-B3CB32C83D6C}"/>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334749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8C29BA-5BF7-4178-8EC4-DA7A9DCF7705}"/>
              </a:ext>
            </a:extLst>
          </p:cNvPr>
          <p:cNvSpPr>
            <a:spLocks noGrp="1"/>
          </p:cNvSpPr>
          <p:nvPr>
            <p:ph type="title"/>
          </p:nvPr>
        </p:nvSpPr>
        <p:spPr>
          <a:xfrm>
            <a:off x="1247775" y="2565400"/>
            <a:ext cx="15773400" cy="4278313"/>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858AF27B-6399-8F0A-C51C-5707422C5E4E}"/>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7954D5-E9C0-B3CC-D1F7-183307417F86}"/>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5" name="Plassholder for bunntekst 4">
            <a:extLst>
              <a:ext uri="{FF2B5EF4-FFF2-40B4-BE49-F238E27FC236}">
                <a16:creationId xmlns:a16="http://schemas.microsoft.com/office/drawing/2014/main" id="{641B1A80-99A1-6C3A-5CBE-25435026EC9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F436740-2992-47D0-5AD9-24BD5A1853F0}"/>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797479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1DCB3B-51AD-B6C9-9AA3-337AC3A982F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BCA1688-7440-F474-5F76-4C07B393F75D}"/>
              </a:ext>
            </a:extLst>
          </p:cNvPr>
          <p:cNvSpPr>
            <a:spLocks noGrp="1"/>
          </p:cNvSpPr>
          <p:nvPr>
            <p:ph sz="half" idx="1"/>
          </p:nvPr>
        </p:nvSpPr>
        <p:spPr>
          <a:xfrm>
            <a:off x="1257300" y="2738438"/>
            <a:ext cx="7810500" cy="65278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9938E2A-1653-7C4D-6BAB-6EDEE9523668}"/>
              </a:ext>
            </a:extLst>
          </p:cNvPr>
          <p:cNvSpPr>
            <a:spLocks noGrp="1"/>
          </p:cNvSpPr>
          <p:nvPr>
            <p:ph sz="half" idx="2"/>
          </p:nvPr>
        </p:nvSpPr>
        <p:spPr>
          <a:xfrm>
            <a:off x="9220200" y="2738438"/>
            <a:ext cx="7810500" cy="65278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64D5BE8-F4F8-A6A1-2F0E-A65717209DA1}"/>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6" name="Plassholder for bunntekst 5">
            <a:extLst>
              <a:ext uri="{FF2B5EF4-FFF2-40B4-BE49-F238E27FC236}">
                <a16:creationId xmlns:a16="http://schemas.microsoft.com/office/drawing/2014/main" id="{5ECEDFAD-99A1-F6CF-FCF0-5CD5E113E82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01901D1-4FDB-68EC-D6CF-C7886693E9C8}"/>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27888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030A69-9877-BDB3-BD81-EFB54C3BFBC8}"/>
              </a:ext>
            </a:extLst>
          </p:cNvPr>
          <p:cNvSpPr>
            <a:spLocks noGrp="1"/>
          </p:cNvSpPr>
          <p:nvPr>
            <p:ph type="title"/>
          </p:nvPr>
        </p:nvSpPr>
        <p:spPr>
          <a:xfrm>
            <a:off x="1260475" y="547688"/>
            <a:ext cx="15773400" cy="1989137"/>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87F1367-EA18-9F9A-B65B-5683D815C798}"/>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92E01B9-B882-3D43-FCEE-531E9A0D7D95}"/>
              </a:ext>
            </a:extLst>
          </p:cNvPr>
          <p:cNvSpPr>
            <a:spLocks noGrp="1"/>
          </p:cNvSpPr>
          <p:nvPr>
            <p:ph sz="half" idx="2"/>
          </p:nvPr>
        </p:nvSpPr>
        <p:spPr>
          <a:xfrm>
            <a:off x="1260475" y="3757613"/>
            <a:ext cx="7735888" cy="55276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0FDA72F-8C8D-9DA8-E633-EE9818E023A9}"/>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D2C7AA2-02FB-7EFF-7D34-C1BC4A370284}"/>
              </a:ext>
            </a:extLst>
          </p:cNvPr>
          <p:cNvSpPr>
            <a:spLocks noGrp="1"/>
          </p:cNvSpPr>
          <p:nvPr>
            <p:ph sz="quarter" idx="4"/>
          </p:nvPr>
        </p:nvSpPr>
        <p:spPr>
          <a:xfrm>
            <a:off x="9258300" y="3757613"/>
            <a:ext cx="7775575" cy="55276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87C392B-9070-9C39-F274-530528EC947C}"/>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8" name="Plassholder for bunntekst 7">
            <a:extLst>
              <a:ext uri="{FF2B5EF4-FFF2-40B4-BE49-F238E27FC236}">
                <a16:creationId xmlns:a16="http://schemas.microsoft.com/office/drawing/2014/main" id="{4FD2C25F-60B4-751C-D983-CDAFAEFC7C2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457FD42-19B1-476F-4D5C-67C9D1B4635F}"/>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1307496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875D40-D976-62D2-24F7-6CA2C069D39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1B40862-8D0D-981E-454A-4C23D9C8F001}"/>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4" name="Plassholder for bunntekst 3">
            <a:extLst>
              <a:ext uri="{FF2B5EF4-FFF2-40B4-BE49-F238E27FC236}">
                <a16:creationId xmlns:a16="http://schemas.microsoft.com/office/drawing/2014/main" id="{666415C3-6A18-AD31-0B40-C7E1A416D3F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6447437-8D5B-7218-E3AE-80DE5C2A74D6}"/>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389561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04880B7-0AC8-7F7C-319C-B4CEE25EB2A0}"/>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3" name="Plassholder for bunntekst 2">
            <a:extLst>
              <a:ext uri="{FF2B5EF4-FFF2-40B4-BE49-F238E27FC236}">
                <a16:creationId xmlns:a16="http://schemas.microsoft.com/office/drawing/2014/main" id="{A55CE617-180D-F752-D5AD-5670B4A429F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F3859DA-CAFB-FCDF-7D21-4DE8D330EFA6}"/>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2414821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1154E1-E9E1-CED9-2A3C-021A57F556CA}"/>
              </a:ext>
            </a:extLst>
          </p:cNvPr>
          <p:cNvSpPr>
            <a:spLocks noGrp="1"/>
          </p:cNvSpPr>
          <p:nvPr>
            <p:ph type="title"/>
          </p:nvPr>
        </p:nvSpPr>
        <p:spPr>
          <a:xfrm>
            <a:off x="1260475" y="685800"/>
            <a:ext cx="5897563" cy="24003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4BE04F0-8372-BA0C-4516-BFA7CA045A82}"/>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6980A70-F572-2DB7-7438-3DBB790919C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F684CFF-048B-438D-D4BB-F83D1DED1CE7}"/>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6" name="Plassholder for bunntekst 5">
            <a:extLst>
              <a:ext uri="{FF2B5EF4-FFF2-40B4-BE49-F238E27FC236}">
                <a16:creationId xmlns:a16="http://schemas.microsoft.com/office/drawing/2014/main" id="{94C5C8BC-BD50-CBCF-291E-FA3289390C6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7644B8-AA2D-F586-A75F-FDDB5A881DE5}"/>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3228731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B3F689-DA69-5429-EE1C-BA39865D1FC5}"/>
              </a:ext>
            </a:extLst>
          </p:cNvPr>
          <p:cNvSpPr>
            <a:spLocks noGrp="1"/>
          </p:cNvSpPr>
          <p:nvPr>
            <p:ph type="title"/>
          </p:nvPr>
        </p:nvSpPr>
        <p:spPr>
          <a:xfrm>
            <a:off x="1260475" y="685800"/>
            <a:ext cx="5897563" cy="24003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A5697926-063B-0538-2B87-2F95D1A7B3A2}"/>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3E7A24CE-CD79-D16E-9611-7295A5A1943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351A917-99EE-184C-EB3A-A99B3CAB08A1}"/>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6" name="Plassholder for bunntekst 5">
            <a:extLst>
              <a:ext uri="{FF2B5EF4-FFF2-40B4-BE49-F238E27FC236}">
                <a16:creationId xmlns:a16="http://schemas.microsoft.com/office/drawing/2014/main" id="{5CDC0E37-24CF-1794-0FF3-DECBF333591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F07BD58-6267-778C-BFFF-E74C46E6A06E}"/>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268646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1948DA-13F3-AC4D-F324-1788EFDB268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ED7771B9-2E0D-F4C6-92AA-5DAAA24963F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86896C9-B160-5F0B-D20C-B55300C65DCF}"/>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5" name="Plassholder for bunntekst 4">
            <a:extLst>
              <a:ext uri="{FF2B5EF4-FFF2-40B4-BE49-F238E27FC236}">
                <a16:creationId xmlns:a16="http://schemas.microsoft.com/office/drawing/2014/main" id="{47694BD8-6E10-A355-16B4-715F6070A9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2EDFA81-F578-E6BA-FFAA-9E5158FFE84D}"/>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3118576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67BA110-E68F-C257-5415-8BF417DC2DEB}"/>
              </a:ext>
            </a:extLst>
          </p:cNvPr>
          <p:cNvSpPr>
            <a:spLocks noGrp="1"/>
          </p:cNvSpPr>
          <p:nvPr>
            <p:ph type="title" orient="vert"/>
          </p:nvPr>
        </p:nvSpPr>
        <p:spPr>
          <a:xfrm>
            <a:off x="13087350" y="547688"/>
            <a:ext cx="3943350" cy="8718550"/>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8531C52-B02F-4D85-3720-7651461FF981}"/>
              </a:ext>
            </a:extLst>
          </p:cNvPr>
          <p:cNvSpPr>
            <a:spLocks noGrp="1"/>
          </p:cNvSpPr>
          <p:nvPr>
            <p:ph type="body" orient="vert" idx="1"/>
          </p:nvPr>
        </p:nvSpPr>
        <p:spPr>
          <a:xfrm>
            <a:off x="1257300" y="547688"/>
            <a:ext cx="11677650" cy="87185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BD79CD5-4C70-14DF-3C4C-BE9D9847A415}"/>
              </a:ext>
            </a:extLst>
          </p:cNvPr>
          <p:cNvSpPr>
            <a:spLocks noGrp="1"/>
          </p:cNvSpPr>
          <p:nvPr>
            <p:ph type="dt" sz="half" idx="10"/>
          </p:nvPr>
        </p:nvSpPr>
        <p:spPr/>
        <p:txBody>
          <a:bodyPr/>
          <a:lstStyle/>
          <a:p>
            <a:fld id="{1AE13BA7-5DD7-4A9D-A189-6677CF6C4D53}" type="datetimeFigureOut">
              <a:rPr lang="nb-NO" smtClean="0"/>
              <a:t>17.03.2026</a:t>
            </a:fld>
            <a:endParaRPr lang="nb-NO"/>
          </a:p>
        </p:txBody>
      </p:sp>
      <p:sp>
        <p:nvSpPr>
          <p:cNvPr id="5" name="Plassholder for bunntekst 4">
            <a:extLst>
              <a:ext uri="{FF2B5EF4-FFF2-40B4-BE49-F238E27FC236}">
                <a16:creationId xmlns:a16="http://schemas.microsoft.com/office/drawing/2014/main" id="{AF96961A-E153-01BC-275A-6347279473C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6EAECEC-EDCE-26A0-7202-6FB5F3DBC2E9}"/>
              </a:ext>
            </a:extLst>
          </p:cNvPr>
          <p:cNvSpPr>
            <a:spLocks noGrp="1"/>
          </p:cNvSpPr>
          <p:nvPr>
            <p:ph type="sldNum" sz="quarter" idx="12"/>
          </p:nvPr>
        </p:nvSpPr>
        <p:spPr/>
        <p:txBody>
          <a:bodyPr/>
          <a:lstStyle/>
          <a:p>
            <a:fld id="{465CDA95-BF90-4375-96E0-7F75F7795A29}" type="slidenum">
              <a:rPr lang="nb-NO" smtClean="0"/>
              <a:t>‹#›</a:t>
            </a:fld>
            <a:endParaRPr lang="nb-NO"/>
          </a:p>
        </p:txBody>
      </p:sp>
    </p:spTree>
    <p:extLst>
      <p:ext uri="{BB962C8B-B14F-4D97-AF65-F5344CB8AC3E}">
        <p14:creationId xmlns:p14="http://schemas.microsoft.com/office/powerpoint/2010/main" val="229482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60174D-49C1-186B-C9AD-D98E85D93E5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AD097A2-D7D6-D1BA-C8EF-F4B1794FBF01}"/>
              </a:ext>
            </a:extLst>
          </p:cNvPr>
          <p:cNvSpPr>
            <a:spLocks noGrp="1"/>
          </p:cNvSpPr>
          <p:nvPr>
            <p:ph type="dt" sz="half" idx="10"/>
          </p:nvPr>
        </p:nvSpPr>
        <p:spPr/>
        <p:txBody>
          <a:bodyPr/>
          <a:lstStyle/>
          <a:p>
            <a:fld id="{1D8BD707-D9CF-40AE-B4C6-C98DA3205C09}" type="datetimeFigureOut">
              <a:rPr lang="en-US" smtClean="0"/>
              <a:pPr/>
              <a:t>3/17/2026</a:t>
            </a:fld>
            <a:endParaRPr lang="en-US"/>
          </a:p>
        </p:txBody>
      </p:sp>
      <p:sp>
        <p:nvSpPr>
          <p:cNvPr id="4" name="Plassholder for bunntekst 3">
            <a:extLst>
              <a:ext uri="{FF2B5EF4-FFF2-40B4-BE49-F238E27FC236}">
                <a16:creationId xmlns:a16="http://schemas.microsoft.com/office/drawing/2014/main" id="{FA66CBD3-052E-F8DA-99D8-229DC317496D}"/>
              </a:ext>
            </a:extLst>
          </p:cNvPr>
          <p:cNvSpPr>
            <a:spLocks noGrp="1"/>
          </p:cNvSpPr>
          <p:nvPr>
            <p:ph type="ftr" sz="quarter" idx="11"/>
          </p:nvPr>
        </p:nvSpPr>
        <p:spPr/>
        <p:txBody>
          <a:bodyPr/>
          <a:lstStyle/>
          <a:p>
            <a:endParaRPr lang="en-US"/>
          </a:p>
        </p:txBody>
      </p:sp>
      <p:sp>
        <p:nvSpPr>
          <p:cNvPr id="5" name="Plassholder for lysbildenummer 4">
            <a:extLst>
              <a:ext uri="{FF2B5EF4-FFF2-40B4-BE49-F238E27FC236}">
                <a16:creationId xmlns:a16="http://schemas.microsoft.com/office/drawing/2014/main" id="{27AA8D89-3513-8020-4618-CCF21945055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19842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4DFCC6-F51D-83D9-5C0A-31C0AE06DAEE}"/>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F6B83E7-8103-B349-A875-AE8BCF9A56A7}"/>
              </a:ext>
            </a:extLst>
          </p:cNvPr>
          <p:cNvSpPr>
            <a:spLocks noGrp="1"/>
          </p:cNvSpPr>
          <p:nvPr>
            <p:ph type="dt" sz="half" idx="10"/>
          </p:nvPr>
        </p:nvSpPr>
        <p:spPr/>
        <p:txBody>
          <a:bodyPr/>
          <a:lstStyle/>
          <a:p>
            <a:fld id="{1D8BD707-D9CF-40AE-B4C6-C98DA3205C09}" type="datetimeFigureOut">
              <a:rPr lang="en-US" smtClean="0"/>
              <a:pPr/>
              <a:t>3/17/2026</a:t>
            </a:fld>
            <a:endParaRPr lang="en-US"/>
          </a:p>
        </p:txBody>
      </p:sp>
      <p:sp>
        <p:nvSpPr>
          <p:cNvPr id="4" name="Plassholder for bunntekst 3">
            <a:extLst>
              <a:ext uri="{FF2B5EF4-FFF2-40B4-BE49-F238E27FC236}">
                <a16:creationId xmlns:a16="http://schemas.microsoft.com/office/drawing/2014/main" id="{0DE9D02F-C6E5-6932-C37F-2E38D7451605}"/>
              </a:ext>
            </a:extLst>
          </p:cNvPr>
          <p:cNvSpPr>
            <a:spLocks noGrp="1"/>
          </p:cNvSpPr>
          <p:nvPr>
            <p:ph type="ftr" sz="quarter" idx="11"/>
          </p:nvPr>
        </p:nvSpPr>
        <p:spPr/>
        <p:txBody>
          <a:bodyPr/>
          <a:lstStyle/>
          <a:p>
            <a:endParaRPr lang="en-US"/>
          </a:p>
        </p:txBody>
      </p:sp>
      <p:sp>
        <p:nvSpPr>
          <p:cNvPr id="5" name="Plassholder for lysbildenummer 4">
            <a:extLst>
              <a:ext uri="{FF2B5EF4-FFF2-40B4-BE49-F238E27FC236}">
                <a16:creationId xmlns:a16="http://schemas.microsoft.com/office/drawing/2014/main" id="{E3205B54-759E-2A2B-8AA4-35CB7927E23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56940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62" r:id="rId9"/>
    <p:sldLayoutId id="2147483656" r:id="rId10"/>
    <p:sldLayoutId id="2147483657" r:id="rId11"/>
    <p:sldLayoutId id="2147483658" r:id="rId12"/>
    <p:sldLayoutId id="2147483659" r:id="rId13"/>
    <p:sldLayoutId id="2147483660" r:id="rId14"/>
    <p:sldLayoutId id="2147483661" r:id="rId15"/>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6518EFD-3A11-163C-6CE3-88071EA1D4A1}"/>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074E129-3337-FA2E-B7C4-38E3F64BCF7C}"/>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BE16400-4623-A8DA-5562-1EADC495D797}"/>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1AE13BA7-5DD7-4A9D-A189-6677CF6C4D53}" type="datetimeFigureOut">
              <a:rPr lang="nb-NO" smtClean="0"/>
              <a:t>17.03.2026</a:t>
            </a:fld>
            <a:endParaRPr lang="nb-NO"/>
          </a:p>
        </p:txBody>
      </p:sp>
      <p:sp>
        <p:nvSpPr>
          <p:cNvPr id="5" name="Plassholder for bunntekst 4">
            <a:extLst>
              <a:ext uri="{FF2B5EF4-FFF2-40B4-BE49-F238E27FC236}">
                <a16:creationId xmlns:a16="http://schemas.microsoft.com/office/drawing/2014/main" id="{C545545D-2119-1A04-D79C-C0F963E79D5D}"/>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3F0EECFA-89E1-E233-423D-31CFA5DFEDA7}"/>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465CDA95-BF90-4375-96E0-7F75F7795A29}" type="slidenum">
              <a:rPr lang="nb-NO" smtClean="0"/>
              <a:t>‹#›</a:t>
            </a:fld>
            <a:endParaRPr lang="nb-NO"/>
          </a:p>
        </p:txBody>
      </p:sp>
    </p:spTree>
    <p:extLst>
      <p:ext uri="{BB962C8B-B14F-4D97-AF65-F5344CB8AC3E}">
        <p14:creationId xmlns:p14="http://schemas.microsoft.com/office/powerpoint/2010/main" val="17809740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emf"/><Relationship Id="rId9"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nato.int/en/what-we-do/deterrence-and-defence/resilience-civil-preparedness-and-article-3" TargetMode="Externa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ks.no/fagomrader/samfunnssikkerhet-og-beredskap/" TargetMode="External"/><Relationship Id="rId5" Type="http://schemas.openxmlformats.org/officeDocument/2006/relationships/hyperlink" Target="https://www.ks.no/fagomrader/samfunnssikkerhet-og-beredskap/stor-interesse-for-beredskapsnettverket-for-kommuner-og-fylkeskommuner/" TargetMode="Externa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6.png"/><Relationship Id="rId7" Type="http://schemas.openxmlformats.org/officeDocument/2006/relationships/hyperlink" Target="https://www.ks.no/om-ks/ks-spor/hva-ma-kommuner-og-fylkeskommuner-gjore-for-a-skjerpe-beredskape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dsb.no/ovelser/" TargetMode="External"/><Relationship Id="rId5" Type="http://schemas.openxmlformats.org/officeDocument/2006/relationships/hyperlink" Target="https://www.dsb.no/ros-og-beredskap/beredskap-og-krisehandtering/rad-om-egenberedskap-for-virksomheter/" TargetMode="External"/><Relationship Id="rId4" Type="http://schemas.openxmlformats.org/officeDocument/2006/relationships/image" Target="../media/image45.jpeg"/><Relationship Id="rId9" Type="http://schemas.openxmlformats.org/officeDocument/2006/relationships/image" Target="../media/image47.sv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hyperlink" Target="https://www.kaltura.com/index.php/extwidget/preview/partner_id/1807661/uiconf_id/30995331/entry_id/1_filwvwe4/embed/dynamic?"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hyperlink" Target="mailto:hgh@nho.no" TargetMode="External"/><Relationship Id="rId13" Type="http://schemas.openxmlformats.org/officeDocument/2006/relationships/hyperlink" Target="mailto:alf.stensli@kristiansand.kommune.no" TargetMode="External"/><Relationship Id="rId18" Type="http://schemas.openxmlformats.org/officeDocument/2006/relationships/hyperlink" Target="mailto:erling.stausland@colorline.com" TargetMode="External"/><Relationship Id="rId3" Type="http://schemas.openxmlformats.org/officeDocument/2006/relationships/image" Target="../media/image54.svg"/><Relationship Id="rId21" Type="http://schemas.openxmlformats.org/officeDocument/2006/relationships/hyperlink" Target="mailto:daniel.eik.andresen@gmail.com" TargetMode="External"/><Relationship Id="rId7" Type="http://schemas.openxmlformats.org/officeDocument/2006/relationships/image" Target="../media/image2.svg"/><Relationship Id="rId12" Type="http://schemas.openxmlformats.org/officeDocument/2006/relationships/hyperlink" Target="mailto:alf@stensli.com" TargetMode="External"/><Relationship Id="rId17" Type="http://schemas.openxmlformats.org/officeDocument/2006/relationships/hyperlink" Target="mailto:mms@nkom.no" TargetMode="External"/><Relationship Id="rId2" Type="http://schemas.openxmlformats.org/officeDocument/2006/relationships/image" Target="../media/image53.png"/><Relationship Id="rId16" Type="http://schemas.openxmlformats.org/officeDocument/2006/relationships/hyperlink" Target="mailto:stein.bo-morland@idrettsforbundet.no" TargetMode="External"/><Relationship Id="rId20" Type="http://schemas.openxmlformats.org/officeDocument/2006/relationships/hyperlink" Target="mailto:karsten.a.henriksen@gmail.com" TargetMode="Externa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hyperlink" Target="mailto:mette.gundersen@lo.no" TargetMode="External"/><Relationship Id="rId5" Type="http://schemas.openxmlformats.org/officeDocument/2006/relationships/image" Target="../media/image56.svg"/><Relationship Id="rId15" Type="http://schemas.openxmlformats.org/officeDocument/2006/relationships/hyperlink" Target="mailto:silje.lunden@bondelaget.no" TargetMode="External"/><Relationship Id="rId23" Type="http://schemas.openxmlformats.org/officeDocument/2006/relationships/hyperlink" Target="mailto:janerikkolnes@yahoo.no" TargetMode="External"/><Relationship Id="rId10" Type="http://schemas.openxmlformats.org/officeDocument/2006/relationships/hyperlink" Target="mailto:ase@vabb.no" TargetMode="External"/><Relationship Id="rId19" Type="http://schemas.openxmlformats.org/officeDocument/2006/relationships/hyperlink" Target="mailto:perjeger@gmail.com" TargetMode="External"/><Relationship Id="rId4" Type="http://schemas.openxmlformats.org/officeDocument/2006/relationships/image" Target="../media/image55.png"/><Relationship Id="rId9" Type="http://schemas.openxmlformats.org/officeDocument/2006/relationships/image" Target="../media/image16.png"/><Relationship Id="rId14" Type="http://schemas.openxmlformats.org/officeDocument/2006/relationships/hyperlink" Target="mailto:odd.joar.svensson@ks.no" TargetMode="External"/><Relationship Id="rId22" Type="http://schemas.openxmlformats.org/officeDocument/2006/relationships/hyperlink" Target="mailto:vegardomestad@msn.co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mailto:ruth.stubberud@ks.no" TargetMode="External"/><Relationship Id="rId3" Type="http://schemas.openxmlformats.org/officeDocument/2006/relationships/image" Target="../media/image54.svg"/><Relationship Id="rId7" Type="http://schemas.openxmlformats.org/officeDocument/2006/relationships/image" Target="../media/image2.svg"/><Relationship Id="rId12" Type="http://schemas.openxmlformats.org/officeDocument/2006/relationships/hyperlink" Target="mailto:janne.kornbrekke@lillesand.vgs.no" TargetMode="External"/><Relationship Id="rId17" Type="http://schemas.openxmlformats.org/officeDocument/2006/relationships/hyperlink" Target="mailto:anders.haslestad47@gmail.com" TargetMode="External"/><Relationship Id="rId2" Type="http://schemas.openxmlformats.org/officeDocument/2006/relationships/image" Target="../media/image53.png"/><Relationship Id="rId16" Type="http://schemas.openxmlformats.org/officeDocument/2006/relationships/hyperlink" Target="mailto:evalill@kristiansandsanitetsforening.no" TargetMode="Externa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hyperlink" Target="mailto:dagfinn@lo.no" TargetMode="External"/><Relationship Id="rId5" Type="http://schemas.openxmlformats.org/officeDocument/2006/relationships/image" Target="../media/image56.svg"/><Relationship Id="rId15" Type="http://schemas.openxmlformats.org/officeDocument/2006/relationships/hyperlink" Target="mailto:nsunnaas@gmail.com" TargetMode="External"/><Relationship Id="rId10" Type="http://schemas.openxmlformats.org/officeDocument/2006/relationships/hyperlink" Target="mailto:olachristensen@yahoo.com" TargetMode="External"/><Relationship Id="rId4" Type="http://schemas.openxmlformats.org/officeDocument/2006/relationships/image" Target="../media/image55.png"/><Relationship Id="rId9" Type="http://schemas.openxmlformats.org/officeDocument/2006/relationships/hyperlink" Target="mailto:olahovet@online.no" TargetMode="External"/><Relationship Id="rId14" Type="http://schemas.openxmlformats.org/officeDocument/2006/relationships/hyperlink" Target="mailto:olereidarskailand@gmail.com"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tlindelid@gmail.com" TargetMode="External"/><Relationship Id="rId13" Type="http://schemas.openxmlformats.org/officeDocument/2006/relationships/hyperlink" Target="mailto:oynilsen@mil.no" TargetMode="External"/><Relationship Id="rId18" Type="http://schemas.openxmlformats.org/officeDocument/2006/relationships/hyperlink" Target="mailto:gina.lund@statsforvalteren.no" TargetMode="External"/><Relationship Id="rId3" Type="http://schemas.openxmlformats.org/officeDocument/2006/relationships/image" Target="../media/image54.svg"/><Relationship Id="rId21" Type="http://schemas.openxmlformats.org/officeDocument/2006/relationships/hyperlink" Target="mailto:dag.svindseth@dsb.no" TargetMode="External"/><Relationship Id="rId7" Type="http://schemas.openxmlformats.org/officeDocument/2006/relationships/image" Target="../media/image2.svg"/><Relationship Id="rId12" Type="http://schemas.openxmlformats.org/officeDocument/2006/relationships/hyperlink" Target="mailto:rsaur@mil.no" TargetMode="External"/><Relationship Id="rId17" Type="http://schemas.openxmlformats.org/officeDocument/2006/relationships/hyperlink" Target="mailto:tplohne@hotmail.com" TargetMode="External"/><Relationship Id="rId2" Type="http://schemas.openxmlformats.org/officeDocument/2006/relationships/image" Target="../media/image53.png"/><Relationship Id="rId16" Type="http://schemas.openxmlformats.org/officeDocument/2006/relationships/hyperlink" Target="mailto:kjell.hovland@dabb.no" TargetMode="External"/><Relationship Id="rId20" Type="http://schemas.openxmlformats.org/officeDocument/2006/relationships/hyperlink" Target="mailto:morten.sjustol@politiet.no" TargetMode="Externa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hyperlink" Target="mailto:tlindelid@mil.no" TargetMode="External"/><Relationship Id="rId5" Type="http://schemas.openxmlformats.org/officeDocument/2006/relationships/image" Target="../media/image56.svg"/><Relationship Id="rId15" Type="http://schemas.openxmlformats.org/officeDocument/2006/relationships/hyperlink" Target="mailto:wenchemeinich@icloud.com" TargetMode="External"/><Relationship Id="rId10" Type="http://schemas.openxmlformats.org/officeDocument/2006/relationships/hyperlink" Target="mailto:gensek@landsraadet.no" TargetMode="External"/><Relationship Id="rId19" Type="http://schemas.openxmlformats.org/officeDocument/2006/relationships/hyperlink" Target="mailto:bengt.eirik.henriksen@statsforvalteren.no" TargetMode="External"/><Relationship Id="rId4" Type="http://schemas.openxmlformats.org/officeDocument/2006/relationships/image" Target="../media/image55.png"/><Relationship Id="rId9" Type="http://schemas.openxmlformats.org/officeDocument/2006/relationships/image" Target="../media/image16.png"/><Relationship Id="rId14" Type="http://schemas.openxmlformats.org/officeDocument/2006/relationships/hyperlink" Target="mailto:fommundsen@mil.no" TargetMode="External"/><Relationship Id="rId22" Type="http://schemas.openxmlformats.org/officeDocument/2006/relationships/hyperlink" Target="mailto:Holger.hillesland@dsb.n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mailto:hv.hv-07@mil.no" TargetMode="External"/><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24.jpeg"/><Relationship Id="rId5" Type="http://schemas.openxmlformats.org/officeDocument/2006/relationships/image" Target="../media/image1.png"/><Relationship Id="rId10" Type="http://schemas.openxmlformats.org/officeDocument/2006/relationships/image" Target="../media/image23.jpeg"/><Relationship Id="rId4" Type="http://schemas.openxmlformats.org/officeDocument/2006/relationships/image" Target="../media/image20.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lovdata.no/dokument/INS/forskrift/2021-09-10-2796/KAPITTEL_3#KAPITTEL_3"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2.sv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hyperlink" Target="https://www.canva.com/design/DAGpgbUbkSY/OogJByEsOfA9iLCkYWVYqg/watch?utm_content=DAGpgbUbkSY&amp;utm_campaign=designshare&amp;utm_medium=link2&amp;utm_source=uniquelinks&amp;utlId=h16cac0a91c" TargetMode="External"/><Relationship Id="rId5" Type="http://schemas.openxmlformats.org/officeDocument/2006/relationships/image" Target="../media/image27.jpeg"/><Relationship Id="rId15" Type="http://schemas.openxmlformats.org/officeDocument/2006/relationships/image" Target="../media/image34.jpeg"/><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svg"/><Relationship Id="rId1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2F0"/>
        </a:solidFill>
        <a:effectLst/>
      </p:bgPr>
    </p:bg>
    <p:spTree>
      <p:nvGrpSpPr>
        <p:cNvPr id="1" name=""/>
        <p:cNvGrpSpPr/>
        <p:nvPr/>
      </p:nvGrpSpPr>
      <p:grpSpPr>
        <a:xfrm>
          <a:off x="0" y="0"/>
          <a:ext cx="0" cy="0"/>
          <a:chOff x="0" y="0"/>
          <a:chExt cx="0" cy="0"/>
        </a:xfrm>
      </p:grpSpPr>
      <p:grpSp>
        <p:nvGrpSpPr>
          <p:cNvPr id="2" name="Group 2"/>
          <p:cNvGrpSpPr/>
          <p:nvPr/>
        </p:nvGrpSpPr>
        <p:grpSpPr>
          <a:xfrm>
            <a:off x="1780126" y="2361094"/>
            <a:ext cx="3298871" cy="560566"/>
            <a:chOff x="0" y="0"/>
            <a:chExt cx="868839" cy="147639"/>
          </a:xfrm>
        </p:grpSpPr>
        <p:sp>
          <p:nvSpPr>
            <p:cNvPr id="3" name="Freeform 3"/>
            <p:cNvSpPr/>
            <p:nvPr/>
          </p:nvSpPr>
          <p:spPr>
            <a:xfrm>
              <a:off x="0" y="0"/>
              <a:ext cx="868839" cy="147639"/>
            </a:xfrm>
            <a:custGeom>
              <a:avLst/>
              <a:gdLst/>
              <a:ahLst/>
              <a:cxnLst/>
              <a:rect l="l" t="t" r="r" b="b"/>
              <a:pathLst>
                <a:path w="868839" h="147639">
                  <a:moveTo>
                    <a:pt x="0" y="0"/>
                  </a:moveTo>
                  <a:lnTo>
                    <a:pt x="868839" y="0"/>
                  </a:lnTo>
                  <a:lnTo>
                    <a:pt x="868839" y="147639"/>
                  </a:lnTo>
                  <a:lnTo>
                    <a:pt x="0" y="147639"/>
                  </a:lnTo>
                  <a:close/>
                </a:path>
              </a:pathLst>
            </a:custGeom>
            <a:solidFill>
              <a:srgbClr val="F67D30"/>
            </a:solidFill>
          </p:spPr>
          <p:txBody>
            <a:bodyPr/>
            <a:lstStyle/>
            <a:p>
              <a:endParaRPr lang="nb-NO"/>
            </a:p>
          </p:txBody>
        </p:sp>
        <p:sp>
          <p:nvSpPr>
            <p:cNvPr id="4" name="TextBox 4"/>
            <p:cNvSpPr txBox="1"/>
            <p:nvPr/>
          </p:nvSpPr>
          <p:spPr>
            <a:xfrm>
              <a:off x="0" y="-38100"/>
              <a:ext cx="868839" cy="1857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80126" y="5853199"/>
            <a:ext cx="1245141" cy="47625"/>
            <a:chOff x="0" y="0"/>
            <a:chExt cx="327938" cy="12543"/>
          </a:xfrm>
        </p:grpSpPr>
        <p:sp>
          <p:nvSpPr>
            <p:cNvPr id="6" name="Freeform 6"/>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7" name="TextBox 7"/>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8966379" y="1719821"/>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9" name="Freeform 9"/>
          <p:cNvSpPr/>
          <p:nvPr/>
        </p:nvSpPr>
        <p:spPr>
          <a:xfrm>
            <a:off x="9153523" y="7284633"/>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10" name="Freeform 10"/>
          <p:cNvSpPr/>
          <p:nvPr/>
        </p:nvSpPr>
        <p:spPr>
          <a:xfrm>
            <a:off x="2855990" y="723154"/>
            <a:ext cx="1089993" cy="1317303"/>
          </a:xfrm>
          <a:custGeom>
            <a:avLst/>
            <a:gdLst/>
            <a:ahLst/>
            <a:cxnLst/>
            <a:rect l="l" t="t" r="r" b="b"/>
            <a:pathLst>
              <a:path w="1089993" h="1317303">
                <a:moveTo>
                  <a:pt x="0" y="0"/>
                </a:moveTo>
                <a:lnTo>
                  <a:pt x="1089993" y="0"/>
                </a:lnTo>
                <a:lnTo>
                  <a:pt x="1089993" y="1317304"/>
                </a:lnTo>
                <a:lnTo>
                  <a:pt x="0" y="1317304"/>
                </a:lnTo>
                <a:lnTo>
                  <a:pt x="0" y="0"/>
                </a:lnTo>
                <a:close/>
              </a:path>
            </a:pathLst>
          </a:custGeom>
          <a:blipFill>
            <a:blip r:embed="rId4" cstate="email">
              <a:extLst>
                <a:ext uri="{28A0092B-C50C-407E-A947-70E740481C1C}">
                  <a14:useLocalDpi xmlns:a14="http://schemas.microsoft.com/office/drawing/2010/main" val="0"/>
                </a:ext>
              </a:extLst>
            </a:blip>
            <a:stretch>
              <a:fillRect/>
            </a:stretch>
          </a:blipFill>
        </p:spPr>
        <p:txBody>
          <a:bodyPr/>
          <a:lstStyle/>
          <a:p>
            <a:endParaRPr lang="nb-NO"/>
          </a:p>
        </p:txBody>
      </p:sp>
      <p:grpSp>
        <p:nvGrpSpPr>
          <p:cNvPr id="11" name="Group 11"/>
          <p:cNvGrpSpPr/>
          <p:nvPr/>
        </p:nvGrpSpPr>
        <p:grpSpPr>
          <a:xfrm>
            <a:off x="11633047" y="-195395"/>
            <a:ext cx="6654953" cy="10482395"/>
            <a:chOff x="0" y="0"/>
            <a:chExt cx="812800" cy="1280263"/>
          </a:xfrm>
        </p:grpSpPr>
        <p:sp>
          <p:nvSpPr>
            <p:cNvPr id="12" name="Freeform 12"/>
            <p:cNvSpPr/>
            <p:nvPr/>
          </p:nvSpPr>
          <p:spPr>
            <a:xfrm>
              <a:off x="0" y="0"/>
              <a:ext cx="812800" cy="1280263"/>
            </a:xfrm>
            <a:custGeom>
              <a:avLst/>
              <a:gdLst/>
              <a:ahLst/>
              <a:cxnLst/>
              <a:rect l="l" t="t" r="r" b="b"/>
              <a:pathLst>
                <a:path w="812800" h="1280263">
                  <a:moveTo>
                    <a:pt x="0" y="0"/>
                  </a:moveTo>
                  <a:lnTo>
                    <a:pt x="812800" y="0"/>
                  </a:lnTo>
                  <a:lnTo>
                    <a:pt x="812800" y="1280263"/>
                  </a:lnTo>
                  <a:lnTo>
                    <a:pt x="0" y="1280263"/>
                  </a:lnTo>
                  <a:close/>
                </a:path>
              </a:pathLst>
            </a:custGeom>
            <a:blipFill>
              <a:blip r:embed="rId5" cstate="email">
                <a:alphaModFix amt="61000"/>
                <a:extLst>
                  <a:ext uri="{28A0092B-C50C-407E-A947-70E740481C1C}">
                    <a14:useLocalDpi xmlns:a14="http://schemas.microsoft.com/office/drawing/2010/main" val="0"/>
                  </a:ext>
                </a:extLst>
              </a:blip>
              <a:stretch>
                <a:fillRect/>
              </a:stretch>
            </a:blipFill>
          </p:spPr>
          <p:txBody>
            <a:bodyPr/>
            <a:lstStyle/>
            <a:p>
              <a:endParaRPr lang="nb-NO"/>
            </a:p>
          </p:txBody>
        </p:sp>
      </p:grpSp>
      <p:grpSp>
        <p:nvGrpSpPr>
          <p:cNvPr id="13" name="Group 13"/>
          <p:cNvGrpSpPr/>
          <p:nvPr/>
        </p:nvGrpSpPr>
        <p:grpSpPr>
          <a:xfrm>
            <a:off x="-302858" y="-1090543"/>
            <a:ext cx="18956372" cy="11744257"/>
            <a:chOff x="-16503" y="-44472"/>
            <a:chExt cx="4992625" cy="3093138"/>
          </a:xfrm>
        </p:grpSpPr>
        <p:sp>
          <p:nvSpPr>
            <p:cNvPr id="14" name="Freeform 14"/>
            <p:cNvSpPr/>
            <p:nvPr/>
          </p:nvSpPr>
          <p:spPr>
            <a:xfrm>
              <a:off x="-16503" y="-44472"/>
              <a:ext cx="4976122" cy="3048666"/>
            </a:xfrm>
            <a:custGeom>
              <a:avLst/>
              <a:gdLst/>
              <a:ahLst/>
              <a:cxnLst/>
              <a:rect l="l" t="t" r="r" b="b"/>
              <a:pathLst>
                <a:path w="4976122" h="3048666">
                  <a:moveTo>
                    <a:pt x="0" y="0"/>
                  </a:moveTo>
                  <a:lnTo>
                    <a:pt x="4976122" y="0"/>
                  </a:lnTo>
                  <a:lnTo>
                    <a:pt x="4976122" y="3048666"/>
                  </a:lnTo>
                  <a:lnTo>
                    <a:pt x="0" y="3048666"/>
                  </a:lnTo>
                  <a:close/>
                </a:path>
              </a:pathLst>
            </a:custGeom>
            <a:gradFill rotWithShape="1">
              <a:gsLst>
                <a:gs pos="0">
                  <a:srgbClr val="555555">
                    <a:alpha val="3960"/>
                  </a:srgbClr>
                </a:gs>
                <a:gs pos="100000">
                  <a:srgbClr val="000000">
                    <a:alpha val="18000"/>
                  </a:srgbClr>
                </a:gs>
              </a:gsLst>
              <a:lin ang="0"/>
            </a:gradFill>
          </p:spPr>
          <p:txBody>
            <a:bodyPr/>
            <a:lstStyle/>
            <a:p>
              <a:endParaRPr lang="nb-NO"/>
            </a:p>
          </p:txBody>
        </p:sp>
        <p:sp>
          <p:nvSpPr>
            <p:cNvPr id="15" name="TextBox 15"/>
            <p:cNvSpPr txBox="1"/>
            <p:nvPr/>
          </p:nvSpPr>
          <p:spPr>
            <a:xfrm>
              <a:off x="0" y="-38100"/>
              <a:ext cx="4976122" cy="3086766"/>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751551" y="3027738"/>
            <a:ext cx="9180589" cy="1669421"/>
          </a:xfrm>
          <a:prstGeom prst="rect">
            <a:avLst/>
          </a:prstGeom>
        </p:spPr>
        <p:txBody>
          <a:bodyPr lIns="0" tIns="0" rIns="0" bIns="0" rtlCol="0" anchor="t">
            <a:spAutoFit/>
          </a:bodyPr>
          <a:lstStyle/>
          <a:p>
            <a:pPr algn="l">
              <a:lnSpc>
                <a:spcPts val="6684"/>
              </a:lnSpc>
            </a:pPr>
            <a:r>
              <a:rPr lang="en-US" sz="4774" b="1">
                <a:solidFill>
                  <a:srgbClr val="201E1E"/>
                </a:solidFill>
                <a:latin typeface="Inter Bold"/>
                <a:ea typeface="Inter Bold"/>
                <a:cs typeface="Inter Bold"/>
                <a:sym typeface="Inter Bold"/>
              </a:rPr>
              <a:t>Agder Heimevernsdistrikt </a:t>
            </a:r>
          </a:p>
          <a:p>
            <a:pPr algn="l">
              <a:lnSpc>
                <a:spcPts val="6684"/>
              </a:lnSpc>
              <a:spcBef>
                <a:spcPct val="0"/>
              </a:spcBef>
            </a:pPr>
            <a:r>
              <a:rPr lang="en-US" sz="4774" b="1">
                <a:solidFill>
                  <a:srgbClr val="201E1E"/>
                </a:solidFill>
                <a:latin typeface="Inter Bold"/>
                <a:ea typeface="Inter Bold"/>
                <a:cs typeface="Inter Bold"/>
                <a:sym typeface="Inter Bold"/>
              </a:rPr>
              <a:t>HV-07</a:t>
            </a:r>
          </a:p>
        </p:txBody>
      </p:sp>
      <p:sp>
        <p:nvSpPr>
          <p:cNvPr id="17" name="TextBox 17"/>
          <p:cNvSpPr txBox="1"/>
          <p:nvPr/>
        </p:nvSpPr>
        <p:spPr>
          <a:xfrm>
            <a:off x="1751551" y="4423333"/>
            <a:ext cx="9180589" cy="1352560"/>
          </a:xfrm>
          <a:prstGeom prst="rect">
            <a:avLst/>
          </a:prstGeom>
        </p:spPr>
        <p:txBody>
          <a:bodyPr lIns="0" tIns="0" rIns="0" bIns="0" rtlCol="0" anchor="t">
            <a:spAutoFit/>
          </a:bodyPr>
          <a:lstStyle/>
          <a:p>
            <a:pPr algn="l">
              <a:lnSpc>
                <a:spcPts val="11024"/>
              </a:lnSpc>
              <a:spcBef>
                <a:spcPct val="0"/>
              </a:spcBef>
            </a:pPr>
            <a:r>
              <a:rPr lang="en-US" sz="7874" b="1" dirty="0">
                <a:solidFill>
                  <a:srgbClr val="F67D30"/>
                </a:solidFill>
                <a:latin typeface="Inter Bold"/>
                <a:ea typeface="Inter Bold"/>
                <a:cs typeface="Inter Bold"/>
                <a:sym typeface="Inter Bold"/>
              </a:rPr>
              <a:t>DISTRIKTSRÅDET</a:t>
            </a:r>
          </a:p>
        </p:txBody>
      </p:sp>
      <p:sp>
        <p:nvSpPr>
          <p:cNvPr id="18" name="TextBox 18"/>
          <p:cNvSpPr txBox="1"/>
          <p:nvPr/>
        </p:nvSpPr>
        <p:spPr>
          <a:xfrm>
            <a:off x="1751551" y="2532867"/>
            <a:ext cx="3298871" cy="198120"/>
          </a:xfrm>
          <a:prstGeom prst="rect">
            <a:avLst/>
          </a:prstGeom>
        </p:spPr>
        <p:txBody>
          <a:bodyPr lIns="0" tIns="0" rIns="0" bIns="0" rtlCol="0" anchor="t">
            <a:spAutoFit/>
          </a:bodyPr>
          <a:lstStyle/>
          <a:p>
            <a:pPr marL="0" lvl="0" indent="0" algn="ctr">
              <a:lnSpc>
                <a:spcPts val="1680"/>
              </a:lnSpc>
              <a:spcBef>
                <a:spcPct val="0"/>
              </a:spcBef>
            </a:pPr>
            <a:r>
              <a:rPr lang="en-US" sz="1200" b="1" u="none" strike="noStrike" spc="328">
                <a:solidFill>
                  <a:srgbClr val="000000"/>
                </a:solidFill>
                <a:latin typeface="Open Sans Bold"/>
                <a:ea typeface="Open Sans Bold"/>
                <a:cs typeface="Open Sans Bold"/>
                <a:sym typeface="Open Sans Bold"/>
              </a:rPr>
              <a:t>OVERALT - ALLTID</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AD6EE23D-8263-41DB-BE4C-7D011FB12F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37"/>
          <a:stretch/>
        </p:blipFill>
        <p:spPr>
          <a:xfrm>
            <a:off x="99" y="-647700"/>
            <a:ext cx="18287901" cy="9561822"/>
          </a:xfrm>
          <a:prstGeom prst="rect">
            <a:avLst/>
          </a:prstGeom>
        </p:spPr>
      </p:pic>
      <p:sp>
        <p:nvSpPr>
          <p:cNvPr id="4" name="Ellipse 3">
            <a:extLst>
              <a:ext uri="{FF2B5EF4-FFF2-40B4-BE49-F238E27FC236}">
                <a16:creationId xmlns:a16="http://schemas.microsoft.com/office/drawing/2014/main" id="{4530E33E-AA59-4564-9061-CD5E63D6EA3E}"/>
              </a:ext>
            </a:extLst>
          </p:cNvPr>
          <p:cNvSpPr/>
          <p:nvPr/>
        </p:nvSpPr>
        <p:spPr>
          <a:xfrm>
            <a:off x="3327539" y="5465950"/>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5" name="Ellipse 4">
            <a:extLst>
              <a:ext uri="{FF2B5EF4-FFF2-40B4-BE49-F238E27FC236}">
                <a16:creationId xmlns:a16="http://schemas.microsoft.com/office/drawing/2014/main" id="{85DED01D-47B7-4558-BD13-26CD352A0682}"/>
              </a:ext>
            </a:extLst>
          </p:cNvPr>
          <p:cNvSpPr/>
          <p:nvPr/>
        </p:nvSpPr>
        <p:spPr>
          <a:xfrm>
            <a:off x="6075505" y="7061463"/>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6" name="Ellipse 5">
            <a:extLst>
              <a:ext uri="{FF2B5EF4-FFF2-40B4-BE49-F238E27FC236}">
                <a16:creationId xmlns:a16="http://schemas.microsoft.com/office/drawing/2014/main" id="{540A5D57-2A0D-4C3D-9FEA-99A3B45B7377}"/>
              </a:ext>
            </a:extLst>
          </p:cNvPr>
          <p:cNvSpPr/>
          <p:nvPr/>
        </p:nvSpPr>
        <p:spPr>
          <a:xfrm>
            <a:off x="8610905" y="6957240"/>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7" name="Ellipse 6">
            <a:extLst>
              <a:ext uri="{FF2B5EF4-FFF2-40B4-BE49-F238E27FC236}">
                <a16:creationId xmlns:a16="http://schemas.microsoft.com/office/drawing/2014/main" id="{6470B4BE-A007-4120-94BE-A66D82F36CD1}"/>
              </a:ext>
            </a:extLst>
          </p:cNvPr>
          <p:cNvSpPr/>
          <p:nvPr/>
        </p:nvSpPr>
        <p:spPr>
          <a:xfrm>
            <a:off x="10316540" y="6748797"/>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8" name="Ellipse 7">
            <a:extLst>
              <a:ext uri="{FF2B5EF4-FFF2-40B4-BE49-F238E27FC236}">
                <a16:creationId xmlns:a16="http://schemas.microsoft.com/office/drawing/2014/main" id="{46159230-4CD1-404D-8963-DC8B0C319E5D}"/>
              </a:ext>
            </a:extLst>
          </p:cNvPr>
          <p:cNvSpPr/>
          <p:nvPr/>
        </p:nvSpPr>
        <p:spPr>
          <a:xfrm>
            <a:off x="12068270" y="7722201"/>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9" name="Ellipse 8">
            <a:extLst>
              <a:ext uri="{FF2B5EF4-FFF2-40B4-BE49-F238E27FC236}">
                <a16:creationId xmlns:a16="http://schemas.microsoft.com/office/drawing/2014/main" id="{DE28EEEB-704C-4AB4-9356-1E79C3B89584}"/>
              </a:ext>
            </a:extLst>
          </p:cNvPr>
          <p:cNvSpPr/>
          <p:nvPr/>
        </p:nvSpPr>
        <p:spPr>
          <a:xfrm>
            <a:off x="13804636" y="7617981"/>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11" name="Ellipse 10">
            <a:extLst>
              <a:ext uri="{FF2B5EF4-FFF2-40B4-BE49-F238E27FC236}">
                <a16:creationId xmlns:a16="http://schemas.microsoft.com/office/drawing/2014/main" id="{CC1F75DD-3E39-4E3C-8C0C-D59B681377DD}"/>
              </a:ext>
            </a:extLst>
          </p:cNvPr>
          <p:cNvSpPr/>
          <p:nvPr/>
        </p:nvSpPr>
        <p:spPr>
          <a:xfrm>
            <a:off x="11917951" y="6748797"/>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12" name="Ellipse 11">
            <a:extLst>
              <a:ext uri="{FF2B5EF4-FFF2-40B4-BE49-F238E27FC236}">
                <a16:creationId xmlns:a16="http://schemas.microsoft.com/office/drawing/2014/main" id="{C2888F7D-7181-498F-9C68-C2B0DA7825C6}"/>
              </a:ext>
            </a:extLst>
          </p:cNvPr>
          <p:cNvSpPr/>
          <p:nvPr/>
        </p:nvSpPr>
        <p:spPr>
          <a:xfrm>
            <a:off x="13236872" y="5671444"/>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13" name="Ellipse 12">
            <a:extLst>
              <a:ext uri="{FF2B5EF4-FFF2-40B4-BE49-F238E27FC236}">
                <a16:creationId xmlns:a16="http://schemas.microsoft.com/office/drawing/2014/main" id="{FFA414D0-9F2D-46F6-87B1-703DD113571E}"/>
              </a:ext>
            </a:extLst>
          </p:cNvPr>
          <p:cNvSpPr/>
          <p:nvPr/>
        </p:nvSpPr>
        <p:spPr>
          <a:xfrm>
            <a:off x="12542837" y="5775664"/>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14" name="Ellipse 13">
            <a:extLst>
              <a:ext uri="{FF2B5EF4-FFF2-40B4-BE49-F238E27FC236}">
                <a16:creationId xmlns:a16="http://schemas.microsoft.com/office/drawing/2014/main" id="{5B6E2FF5-08CE-4E73-8331-C321688CA81B}"/>
              </a:ext>
            </a:extLst>
          </p:cNvPr>
          <p:cNvSpPr/>
          <p:nvPr/>
        </p:nvSpPr>
        <p:spPr>
          <a:xfrm>
            <a:off x="13445315" y="5355414"/>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15" name="Ellipse 14">
            <a:extLst>
              <a:ext uri="{FF2B5EF4-FFF2-40B4-BE49-F238E27FC236}">
                <a16:creationId xmlns:a16="http://schemas.microsoft.com/office/drawing/2014/main" id="{27A7E856-9B74-4553-803C-B6C87C4C823E}"/>
              </a:ext>
            </a:extLst>
          </p:cNvPr>
          <p:cNvSpPr/>
          <p:nvPr/>
        </p:nvSpPr>
        <p:spPr>
          <a:xfrm>
            <a:off x="13445315" y="6167254"/>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16" name="Ellipse 15">
            <a:extLst>
              <a:ext uri="{FF2B5EF4-FFF2-40B4-BE49-F238E27FC236}">
                <a16:creationId xmlns:a16="http://schemas.microsoft.com/office/drawing/2014/main" id="{FF0CB443-C748-43A5-9DCF-2A7B4940EE8E}"/>
              </a:ext>
            </a:extLst>
          </p:cNvPr>
          <p:cNvSpPr/>
          <p:nvPr/>
        </p:nvSpPr>
        <p:spPr>
          <a:xfrm>
            <a:off x="14790529" y="6957240"/>
            <a:ext cx="208443" cy="2084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17" name="Ellipse 16">
            <a:extLst>
              <a:ext uri="{FF2B5EF4-FFF2-40B4-BE49-F238E27FC236}">
                <a16:creationId xmlns:a16="http://schemas.microsoft.com/office/drawing/2014/main" id="{2386BF1E-FA67-4C8D-A884-DE0D71028CB1}"/>
              </a:ext>
            </a:extLst>
          </p:cNvPr>
          <p:cNvSpPr/>
          <p:nvPr/>
        </p:nvSpPr>
        <p:spPr>
          <a:xfrm>
            <a:off x="14651148" y="6078222"/>
            <a:ext cx="570407" cy="575211"/>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429">
              <a:defRPr/>
            </a:pPr>
            <a:endParaRPr lang="nb-NO" sz="2700">
              <a:solidFill>
                <a:prstClr val="white"/>
              </a:solidFill>
              <a:latin typeface="Calibri" panose="020F0502020204030204"/>
            </a:endParaRPr>
          </a:p>
        </p:txBody>
      </p:sp>
      <p:sp>
        <p:nvSpPr>
          <p:cNvPr id="18" name="Ellipse 17">
            <a:extLst>
              <a:ext uri="{FF2B5EF4-FFF2-40B4-BE49-F238E27FC236}">
                <a16:creationId xmlns:a16="http://schemas.microsoft.com/office/drawing/2014/main" id="{EA841D8C-A42B-4B07-A261-D4851A75E336}"/>
              </a:ext>
            </a:extLst>
          </p:cNvPr>
          <p:cNvSpPr/>
          <p:nvPr/>
        </p:nvSpPr>
        <p:spPr>
          <a:xfrm rot="3042546">
            <a:off x="2003671" y="5319145"/>
            <a:ext cx="4840899" cy="1750392"/>
          </a:xfrm>
          <a:prstGeom prst="ellipse">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56916" fontAlgn="base">
              <a:spcBef>
                <a:spcPct val="0"/>
              </a:spcBef>
              <a:spcAft>
                <a:spcPct val="0"/>
              </a:spcAft>
              <a:defRPr/>
            </a:pPr>
            <a:endParaRPr lang="nb-NO" sz="7200">
              <a:solidFill>
                <a:prstClr val="white"/>
              </a:solidFill>
              <a:latin typeface="Calibri" panose="020F0502020204030204"/>
            </a:endParaRPr>
          </a:p>
        </p:txBody>
      </p:sp>
      <p:sp>
        <p:nvSpPr>
          <p:cNvPr id="3" name="Pil: høyre 2">
            <a:extLst>
              <a:ext uri="{FF2B5EF4-FFF2-40B4-BE49-F238E27FC236}">
                <a16:creationId xmlns:a16="http://schemas.microsoft.com/office/drawing/2014/main" id="{4B6B8EEE-6DC9-49AE-A67B-851A0334DBDF}"/>
              </a:ext>
            </a:extLst>
          </p:cNvPr>
          <p:cNvSpPr/>
          <p:nvPr/>
        </p:nvSpPr>
        <p:spPr>
          <a:xfrm rot="16200000">
            <a:off x="5673152" y="6194886"/>
            <a:ext cx="2902029" cy="998430"/>
          </a:xfrm>
          <a:prstGeom prst="rightArrow">
            <a:avLst/>
          </a:prstGeom>
          <a:solidFill>
            <a:srgbClr val="00B0F0">
              <a:alpha val="37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8" fontAlgn="base">
              <a:spcBef>
                <a:spcPct val="0"/>
              </a:spcBef>
              <a:spcAft>
                <a:spcPct val="0"/>
              </a:spcAft>
              <a:defRPr/>
            </a:pPr>
            <a:endParaRPr lang="nb-NO" sz="3600">
              <a:solidFill>
                <a:srgbClr val="FFFFFF"/>
              </a:solidFill>
              <a:latin typeface="Arial" panose="020B0604020202020204"/>
            </a:endParaRPr>
          </a:p>
        </p:txBody>
      </p:sp>
      <p:sp>
        <p:nvSpPr>
          <p:cNvPr id="19" name="Pil: høyre 18">
            <a:extLst>
              <a:ext uri="{FF2B5EF4-FFF2-40B4-BE49-F238E27FC236}">
                <a16:creationId xmlns:a16="http://schemas.microsoft.com/office/drawing/2014/main" id="{4DD8B45F-2992-4E80-977F-8D0E3044F535}"/>
              </a:ext>
            </a:extLst>
          </p:cNvPr>
          <p:cNvSpPr/>
          <p:nvPr/>
        </p:nvSpPr>
        <p:spPr>
          <a:xfrm rot="16200000">
            <a:off x="9178010" y="6353802"/>
            <a:ext cx="2902029" cy="998430"/>
          </a:xfrm>
          <a:prstGeom prst="rightArrow">
            <a:avLst/>
          </a:prstGeom>
          <a:solidFill>
            <a:srgbClr val="00B0F0">
              <a:alpha val="37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8" fontAlgn="base">
              <a:spcBef>
                <a:spcPct val="0"/>
              </a:spcBef>
              <a:spcAft>
                <a:spcPct val="0"/>
              </a:spcAft>
              <a:defRPr/>
            </a:pPr>
            <a:endParaRPr lang="nb-NO" sz="3600">
              <a:solidFill>
                <a:srgbClr val="FFFFFF"/>
              </a:solidFill>
              <a:latin typeface="Arial" panose="020B0604020202020204"/>
            </a:endParaRPr>
          </a:p>
        </p:txBody>
      </p:sp>
      <p:sp>
        <p:nvSpPr>
          <p:cNvPr id="20" name="Pil: høyre 19">
            <a:extLst>
              <a:ext uri="{FF2B5EF4-FFF2-40B4-BE49-F238E27FC236}">
                <a16:creationId xmlns:a16="http://schemas.microsoft.com/office/drawing/2014/main" id="{67EC7A50-6A85-4A1C-B644-D559E959569A}"/>
              </a:ext>
            </a:extLst>
          </p:cNvPr>
          <p:cNvSpPr/>
          <p:nvPr/>
        </p:nvSpPr>
        <p:spPr>
          <a:xfrm rot="16200000">
            <a:off x="12497854" y="5555277"/>
            <a:ext cx="3543860" cy="998430"/>
          </a:xfrm>
          <a:prstGeom prst="rightArrow">
            <a:avLst/>
          </a:prstGeom>
          <a:solidFill>
            <a:srgbClr val="00B0F0">
              <a:alpha val="37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8" fontAlgn="base">
              <a:spcBef>
                <a:spcPct val="0"/>
              </a:spcBef>
              <a:spcAft>
                <a:spcPct val="0"/>
              </a:spcAft>
              <a:defRPr/>
            </a:pPr>
            <a:endParaRPr lang="nb-NO" sz="3600">
              <a:solidFill>
                <a:srgbClr val="FFFFFF"/>
              </a:solidFill>
              <a:latin typeface="Arial" panose="020B0604020202020204"/>
            </a:endParaRPr>
          </a:p>
        </p:txBody>
      </p:sp>
      <p:sp>
        <p:nvSpPr>
          <p:cNvPr id="21" name="Plassholder for tekst 16">
            <a:extLst>
              <a:ext uri="{FF2B5EF4-FFF2-40B4-BE49-F238E27FC236}">
                <a16:creationId xmlns:a16="http://schemas.microsoft.com/office/drawing/2014/main" id="{0891EDDD-3C43-4FFF-9029-89368EB95122}"/>
              </a:ext>
            </a:extLst>
          </p:cNvPr>
          <p:cNvSpPr txBox="1">
            <a:spLocks/>
          </p:cNvSpPr>
          <p:nvPr/>
        </p:nvSpPr>
        <p:spPr>
          <a:xfrm>
            <a:off x="4096588" y="-1349314"/>
            <a:ext cx="10272174" cy="646323"/>
          </a:xfrm>
          <a:prstGeom prst="rect">
            <a:avLst/>
          </a:prstGeom>
        </p:spPr>
        <p:txBody>
          <a:bodyPr vert="horz" wrap="square" lIns="68573" tIns="34286" rIns="68573" bIns="34286" rtlCol="0" anchor="b">
            <a:spAutoFit/>
          </a:bodyPr>
          <a:lstStyle>
            <a:lvl1pPr marL="457177" indent="-457177" algn="ctr" defTabSz="1828709" rtl="0" eaLnBrk="1" latinLnBrk="0" hangingPunct="1">
              <a:lnSpc>
                <a:spcPct val="100000"/>
              </a:lnSpc>
              <a:spcBef>
                <a:spcPts val="2000"/>
              </a:spcBef>
              <a:buFont typeface="Arial" panose="020B0604020202020204" pitchFamily="34" charset="0"/>
              <a:buNone/>
              <a:defRPr sz="5000" b="0" i="0" kern="1200">
                <a:solidFill>
                  <a:schemeClr val="tx1"/>
                </a:solidFill>
                <a:latin typeface="Cera Pro Medium" pitchFamily="2" charset="0"/>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342839" indent="-342839" defTabSz="1371360">
              <a:spcBef>
                <a:spcPts val="1500"/>
              </a:spcBef>
              <a:defRPr/>
            </a:pPr>
            <a:r>
              <a:rPr lang="nb-NO" sz="3750">
                <a:solidFill>
                  <a:srgbClr val="191919"/>
                </a:solidFill>
              </a:rPr>
              <a:t>Territorielle operasjoner – Alt starter i en kommune</a:t>
            </a:r>
          </a:p>
        </p:txBody>
      </p:sp>
      <p:pic>
        <p:nvPicPr>
          <p:cNvPr id="34" name="Bilde 33">
            <a:extLst>
              <a:ext uri="{FF2B5EF4-FFF2-40B4-BE49-F238E27FC236}">
                <a16:creationId xmlns:a16="http://schemas.microsoft.com/office/drawing/2014/main" id="{9E635DC0-042D-4636-ADC0-FAC805B25D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57" r="5383"/>
          <a:stretch/>
        </p:blipFill>
        <p:spPr>
          <a:xfrm>
            <a:off x="19050" y="-10450"/>
            <a:ext cx="2270693" cy="3091040"/>
          </a:xfrm>
          <a:prstGeom prst="rect">
            <a:avLst/>
          </a:prstGeom>
        </p:spPr>
      </p:pic>
      <p:pic>
        <p:nvPicPr>
          <p:cNvPr id="33" name="Bilde 32">
            <a:extLst>
              <a:ext uri="{FF2B5EF4-FFF2-40B4-BE49-F238E27FC236}">
                <a16:creationId xmlns:a16="http://schemas.microsoft.com/office/drawing/2014/main" id="{1421A282-1F5D-4EB0-9786-44F03B16EC6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32858" y="-15205"/>
            <a:ext cx="2420612" cy="3091040"/>
          </a:xfrm>
          <a:prstGeom prst="rect">
            <a:avLst/>
          </a:prstGeom>
        </p:spPr>
      </p:pic>
      <p:pic>
        <p:nvPicPr>
          <p:cNvPr id="36" name="Bilde 35">
            <a:extLst>
              <a:ext uri="{FF2B5EF4-FFF2-40B4-BE49-F238E27FC236}">
                <a16:creationId xmlns:a16="http://schemas.microsoft.com/office/drawing/2014/main" id="{09C5A79C-9877-40E8-8AA5-0B7C4E72C92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061225" y="-18201"/>
            <a:ext cx="2270693" cy="3104301"/>
          </a:xfrm>
          <a:prstGeom prst="rect">
            <a:avLst/>
          </a:prstGeom>
        </p:spPr>
      </p:pic>
      <p:pic>
        <p:nvPicPr>
          <p:cNvPr id="26" name="Bilde 25">
            <a:extLst>
              <a:ext uri="{FF2B5EF4-FFF2-40B4-BE49-F238E27FC236}">
                <a16:creationId xmlns:a16="http://schemas.microsoft.com/office/drawing/2014/main" id="{C49C2619-E085-40FD-8294-8EFADAE64A5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49376" b="23171"/>
          <a:stretch/>
        </p:blipFill>
        <p:spPr>
          <a:xfrm>
            <a:off x="16407667" y="-1234304"/>
            <a:ext cx="1789494" cy="532626"/>
          </a:xfrm>
          <a:prstGeom prst="rect">
            <a:avLst/>
          </a:prstGeom>
        </p:spPr>
      </p:pic>
      <p:sp>
        <p:nvSpPr>
          <p:cNvPr id="25" name="TextBox 7">
            <a:extLst>
              <a:ext uri="{FF2B5EF4-FFF2-40B4-BE49-F238E27FC236}">
                <a16:creationId xmlns:a16="http://schemas.microsoft.com/office/drawing/2014/main" id="{8BB8B260-0741-744B-8C09-585D83A7AE9D}"/>
              </a:ext>
            </a:extLst>
          </p:cNvPr>
          <p:cNvSpPr txBox="1"/>
          <p:nvPr/>
        </p:nvSpPr>
        <p:spPr>
          <a:xfrm>
            <a:off x="4800244" y="8914765"/>
            <a:ext cx="8687512" cy="1334135"/>
          </a:xfrm>
          <a:prstGeom prst="rect">
            <a:avLst/>
          </a:prstGeom>
        </p:spPr>
        <p:txBody>
          <a:bodyPr lIns="0" tIns="0" rIns="0" bIns="0" rtlCol="0" anchor="t">
            <a:spAutoFit/>
          </a:bodyPr>
          <a:lstStyle/>
          <a:p>
            <a:pPr algn="ctr">
              <a:lnSpc>
                <a:spcPts val="5979"/>
              </a:lnSpc>
            </a:pPr>
            <a:r>
              <a:rPr lang="en-US" sz="5199" b="1" err="1">
                <a:solidFill>
                  <a:srgbClr val="000000"/>
                </a:solidFill>
                <a:latin typeface="Open Sans Bold"/>
                <a:ea typeface="Open Sans Bold"/>
                <a:cs typeface="Open Sans Bold"/>
                <a:sym typeface="Open Sans Bold"/>
              </a:rPr>
              <a:t>Territorielle</a:t>
            </a:r>
            <a:r>
              <a:rPr lang="en-US" sz="5199" b="1">
                <a:solidFill>
                  <a:srgbClr val="000000"/>
                </a:solidFill>
                <a:latin typeface="Open Sans Bold"/>
                <a:ea typeface="Open Sans Bold"/>
                <a:cs typeface="Open Sans Bold"/>
                <a:sym typeface="Open Sans Bold"/>
              </a:rPr>
              <a:t> </a:t>
            </a:r>
            <a:r>
              <a:rPr lang="en-US" sz="5199" b="1" err="1">
                <a:solidFill>
                  <a:srgbClr val="000000"/>
                </a:solidFill>
                <a:latin typeface="Open Sans Bold"/>
                <a:ea typeface="Open Sans Bold"/>
                <a:cs typeface="Open Sans Bold"/>
                <a:sym typeface="Open Sans Bold"/>
              </a:rPr>
              <a:t>operasjoner</a:t>
            </a:r>
            <a:r>
              <a:rPr lang="en-US" sz="5199" b="1">
                <a:solidFill>
                  <a:srgbClr val="F66530"/>
                </a:solidFill>
                <a:latin typeface="Open Sans Bold"/>
                <a:ea typeface="Open Sans Bold"/>
                <a:cs typeface="Open Sans Bold"/>
                <a:sym typeface="Open Sans Bold"/>
              </a:rPr>
              <a:t> </a:t>
            </a:r>
          </a:p>
          <a:p>
            <a:pPr algn="ctr">
              <a:lnSpc>
                <a:spcPts val="4599"/>
              </a:lnSpc>
            </a:pPr>
            <a:r>
              <a:rPr lang="en-US" sz="3999" b="1">
                <a:solidFill>
                  <a:srgbClr val="F66530"/>
                </a:solidFill>
                <a:latin typeface="Open Sans Bold"/>
                <a:ea typeface="Open Sans Bold"/>
                <a:cs typeface="Open Sans Bold"/>
                <a:sym typeface="Open Sans Bold"/>
              </a:rPr>
              <a:t>– Alt starter i </a:t>
            </a:r>
            <a:r>
              <a:rPr lang="en-US" sz="3999" b="1" err="1">
                <a:solidFill>
                  <a:srgbClr val="F66530"/>
                </a:solidFill>
                <a:latin typeface="Open Sans Bold"/>
                <a:ea typeface="Open Sans Bold"/>
                <a:cs typeface="Open Sans Bold"/>
                <a:sym typeface="Open Sans Bold"/>
              </a:rPr>
              <a:t>en</a:t>
            </a:r>
            <a:r>
              <a:rPr lang="en-US" sz="3999" b="1">
                <a:solidFill>
                  <a:srgbClr val="F66530"/>
                </a:solidFill>
                <a:latin typeface="Open Sans Bold"/>
                <a:ea typeface="Open Sans Bold"/>
                <a:cs typeface="Open Sans Bold"/>
                <a:sym typeface="Open Sans Bold"/>
              </a:rPr>
              <a:t> </a:t>
            </a:r>
            <a:r>
              <a:rPr lang="en-US" sz="3999" b="1" err="1">
                <a:solidFill>
                  <a:srgbClr val="F66530"/>
                </a:solidFill>
                <a:latin typeface="Open Sans Bold"/>
                <a:ea typeface="Open Sans Bold"/>
                <a:cs typeface="Open Sans Bold"/>
                <a:sym typeface="Open Sans Bold"/>
              </a:rPr>
              <a:t>kommune</a:t>
            </a:r>
            <a:endParaRPr lang="en-US" sz="3999" b="1">
              <a:solidFill>
                <a:srgbClr val="F66530"/>
              </a:solidFill>
              <a:latin typeface="Open Sans Bold"/>
              <a:ea typeface="Open Sans Bold"/>
              <a:cs typeface="Open Sans Bold"/>
              <a:sym typeface="Open Sans Bold"/>
            </a:endParaRPr>
          </a:p>
        </p:txBody>
      </p:sp>
      <p:sp>
        <p:nvSpPr>
          <p:cNvPr id="27" name="Freeform 8">
            <a:extLst>
              <a:ext uri="{FF2B5EF4-FFF2-40B4-BE49-F238E27FC236}">
                <a16:creationId xmlns:a16="http://schemas.microsoft.com/office/drawing/2014/main" id="{E596DA68-CF1A-E8E8-2777-68396842AE3D}"/>
              </a:ext>
            </a:extLst>
          </p:cNvPr>
          <p:cNvSpPr/>
          <p:nvPr/>
        </p:nvSpPr>
        <p:spPr>
          <a:xfrm>
            <a:off x="519113" y="9391042"/>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grpSp>
        <p:nvGrpSpPr>
          <p:cNvPr id="28" name="Group 9">
            <a:extLst>
              <a:ext uri="{FF2B5EF4-FFF2-40B4-BE49-F238E27FC236}">
                <a16:creationId xmlns:a16="http://schemas.microsoft.com/office/drawing/2014/main" id="{FF609EC6-B0F4-1BE6-CC9F-10F601BDB14F}"/>
              </a:ext>
            </a:extLst>
          </p:cNvPr>
          <p:cNvGrpSpPr/>
          <p:nvPr/>
        </p:nvGrpSpPr>
        <p:grpSpPr>
          <a:xfrm rot="2700000">
            <a:off x="17974953" y="8421024"/>
            <a:ext cx="930895" cy="929405"/>
            <a:chOff x="0" y="0"/>
            <a:chExt cx="6350000" cy="6339840"/>
          </a:xfrm>
        </p:grpSpPr>
        <p:sp>
          <p:nvSpPr>
            <p:cNvPr id="29" name="Freeform 10">
              <a:extLst>
                <a:ext uri="{FF2B5EF4-FFF2-40B4-BE49-F238E27FC236}">
                  <a16:creationId xmlns:a16="http://schemas.microsoft.com/office/drawing/2014/main" id="{B81DB01E-5EE9-A35F-B07E-F5D87262A973}"/>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6530"/>
            </a:solidFill>
          </p:spPr>
          <p:txBody>
            <a:bodyPr/>
            <a:lstStyle/>
            <a:p>
              <a:endParaRPr lang="nb-NO"/>
            </a:p>
          </p:txBody>
        </p:sp>
      </p:grpSp>
    </p:spTree>
    <p:extLst>
      <p:ext uri="{BB962C8B-B14F-4D97-AF65-F5344CB8AC3E}">
        <p14:creationId xmlns:p14="http://schemas.microsoft.com/office/powerpoint/2010/main" val="47928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01E1E"/>
        </a:solidFill>
        <a:effectLst/>
      </p:bgPr>
    </p:bg>
    <p:spTree>
      <p:nvGrpSpPr>
        <p:cNvPr id="1" name=""/>
        <p:cNvGrpSpPr/>
        <p:nvPr/>
      </p:nvGrpSpPr>
      <p:grpSpPr>
        <a:xfrm>
          <a:off x="0" y="0"/>
          <a:ext cx="0" cy="0"/>
          <a:chOff x="0" y="0"/>
          <a:chExt cx="0" cy="0"/>
        </a:xfrm>
      </p:grpSpPr>
      <p:grpSp>
        <p:nvGrpSpPr>
          <p:cNvPr id="4" name="Group 4"/>
          <p:cNvGrpSpPr/>
          <p:nvPr/>
        </p:nvGrpSpPr>
        <p:grpSpPr>
          <a:xfrm>
            <a:off x="12581411" y="-1"/>
            <a:ext cx="5706589" cy="6595635"/>
            <a:chOff x="0" y="0"/>
            <a:chExt cx="1502970" cy="1354667"/>
          </a:xfrm>
        </p:grpSpPr>
        <p:sp>
          <p:nvSpPr>
            <p:cNvPr id="5" name="Freeform 5"/>
            <p:cNvSpPr/>
            <p:nvPr/>
          </p:nvSpPr>
          <p:spPr>
            <a:xfrm>
              <a:off x="0" y="0"/>
              <a:ext cx="1502970" cy="1354667"/>
            </a:xfrm>
            <a:custGeom>
              <a:avLst/>
              <a:gdLst/>
              <a:ahLst/>
              <a:cxnLst/>
              <a:rect l="l" t="t" r="r" b="b"/>
              <a:pathLst>
                <a:path w="1502970" h="1354667">
                  <a:moveTo>
                    <a:pt x="0" y="0"/>
                  </a:moveTo>
                  <a:lnTo>
                    <a:pt x="1502970" y="0"/>
                  </a:lnTo>
                  <a:lnTo>
                    <a:pt x="1502970" y="1354667"/>
                  </a:lnTo>
                  <a:lnTo>
                    <a:pt x="0" y="1354667"/>
                  </a:lnTo>
                  <a:close/>
                </a:path>
              </a:pathLst>
            </a:custGeom>
            <a:solidFill>
              <a:srgbClr val="F67D30"/>
            </a:solidFill>
          </p:spPr>
          <p:txBody>
            <a:bodyPr/>
            <a:lstStyle/>
            <a:p>
              <a:endParaRPr lang="nb-NO" dirty="0"/>
            </a:p>
          </p:txBody>
        </p:sp>
        <p:sp>
          <p:nvSpPr>
            <p:cNvPr id="6" name="TextBox 6"/>
            <p:cNvSpPr txBox="1"/>
            <p:nvPr/>
          </p:nvSpPr>
          <p:spPr>
            <a:xfrm>
              <a:off x="0" y="-38100"/>
              <a:ext cx="1502970"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87797" y="1990445"/>
            <a:ext cx="1245141" cy="47625"/>
            <a:chOff x="0" y="0"/>
            <a:chExt cx="327938" cy="12543"/>
          </a:xfrm>
        </p:grpSpPr>
        <p:sp>
          <p:nvSpPr>
            <p:cNvPr id="8" name="Freeform 8"/>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9" name="TextBox 9"/>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75811" y="66675"/>
            <a:ext cx="5949669" cy="646847"/>
            <a:chOff x="0" y="0"/>
            <a:chExt cx="7932892" cy="862463"/>
          </a:xfrm>
        </p:grpSpPr>
        <p:sp>
          <p:nvSpPr>
            <p:cNvPr id="11" name="TextBox 11"/>
            <p:cNvSpPr txBox="1"/>
            <p:nvPr/>
          </p:nvSpPr>
          <p:spPr>
            <a:xfrm>
              <a:off x="940624" y="53600"/>
              <a:ext cx="6992268" cy="808863"/>
            </a:xfrm>
            <a:prstGeom prst="rect">
              <a:avLst/>
            </a:prstGeom>
          </p:spPr>
          <p:txBody>
            <a:bodyPr lIns="0" tIns="0" rIns="0" bIns="0" rtlCol="0" anchor="t">
              <a:spAutoFit/>
            </a:bodyPr>
            <a:lstStyle/>
            <a:p>
              <a:pPr algn="just">
                <a:lnSpc>
                  <a:spcPts val="2502"/>
                </a:lnSpc>
              </a:pPr>
              <a:r>
                <a:rPr lang="en-US" sz="1800" b="1">
                  <a:solidFill>
                    <a:srgbClr val="FFFFFF"/>
                  </a:solidFill>
                  <a:latin typeface="Open Sans Bold"/>
                  <a:ea typeface="Open Sans Bold"/>
                  <a:cs typeface="Open Sans Bold"/>
                  <a:sym typeface="Open Sans Bold"/>
                </a:rPr>
                <a:t>HV-07</a:t>
              </a:r>
            </a:p>
            <a:p>
              <a:pPr algn="just">
                <a:lnSpc>
                  <a:spcPts val="2502"/>
                </a:lnSpc>
              </a:pPr>
              <a:r>
                <a:rPr lang="en-US" sz="1800">
                  <a:solidFill>
                    <a:srgbClr val="FFFFFF"/>
                  </a:solidFill>
                  <a:latin typeface="Open Sans"/>
                  <a:ea typeface="Open Sans"/>
                  <a:cs typeface="Open Sans"/>
                  <a:sym typeface="Open Sans"/>
                </a:rPr>
                <a:t>DISTRIKTSRÅDET, AGDER HEIMEVERNSDISTRIKT</a:t>
              </a:r>
            </a:p>
          </p:txBody>
        </p:sp>
        <p:sp>
          <p:nvSpPr>
            <p:cNvPr id="12" name="Freeform 12"/>
            <p:cNvSpPr/>
            <p:nvPr/>
          </p:nvSpPr>
          <p:spPr>
            <a:xfrm>
              <a:off x="0"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nb-NO"/>
            </a:p>
          </p:txBody>
        </p:sp>
      </p:grpSp>
      <p:sp>
        <p:nvSpPr>
          <p:cNvPr id="14" name="TextBox 14"/>
          <p:cNvSpPr txBox="1"/>
          <p:nvPr/>
        </p:nvSpPr>
        <p:spPr>
          <a:xfrm>
            <a:off x="1287797" y="2326867"/>
            <a:ext cx="7060975" cy="1403985"/>
          </a:xfrm>
          <a:prstGeom prst="rect">
            <a:avLst/>
          </a:prstGeom>
        </p:spPr>
        <p:txBody>
          <a:bodyPr lIns="0" tIns="0" rIns="0" bIns="0" rtlCol="0" anchor="t">
            <a:spAutoFit/>
          </a:bodyPr>
          <a:lstStyle/>
          <a:p>
            <a:pPr algn="l">
              <a:lnSpc>
                <a:spcPts val="3720"/>
              </a:lnSpc>
            </a:pPr>
            <a:r>
              <a:rPr lang="en-US" sz="3000" b="1" dirty="0">
                <a:solidFill>
                  <a:srgbClr val="FFFFFF"/>
                </a:solidFill>
                <a:latin typeface="Inter Bold"/>
                <a:ea typeface="Inter Bold"/>
                <a:cs typeface="Inter Bold"/>
                <a:sym typeface="Inter Bold"/>
              </a:rPr>
              <a:t>NATOS SYV GRUNNLEGGENDE FORVENTNINGER TIL SAMFUNNETS MOTSTANDSKRAFT OMFATTER</a:t>
            </a:r>
          </a:p>
        </p:txBody>
      </p:sp>
      <p:sp>
        <p:nvSpPr>
          <p:cNvPr id="15" name="TextBox 15"/>
          <p:cNvSpPr txBox="1"/>
          <p:nvPr/>
        </p:nvSpPr>
        <p:spPr>
          <a:xfrm>
            <a:off x="1757965" y="8530679"/>
            <a:ext cx="6725469" cy="598808"/>
          </a:xfrm>
          <a:prstGeom prst="rect">
            <a:avLst/>
          </a:prstGeom>
        </p:spPr>
        <p:txBody>
          <a:bodyPr lIns="0" tIns="0" rIns="0" bIns="0" rtlCol="0" anchor="t">
            <a:spAutoFit/>
          </a:bodyPr>
          <a:lstStyle/>
          <a:p>
            <a:pPr algn="l">
              <a:lnSpc>
                <a:spcPts val="5499"/>
              </a:lnSpc>
            </a:pPr>
            <a:r>
              <a:rPr lang="en-US" sz="2199">
                <a:solidFill>
                  <a:srgbClr val="FFFFFF"/>
                </a:solidFill>
                <a:latin typeface="Open Sans"/>
                <a:ea typeface="Open Sans"/>
                <a:cs typeface="Open Sans"/>
                <a:sym typeface="Open Sans"/>
              </a:rPr>
              <a:t>Robuste transportsystemer</a:t>
            </a:r>
          </a:p>
        </p:txBody>
      </p:sp>
      <p:sp>
        <p:nvSpPr>
          <p:cNvPr id="16" name="TextBox 16"/>
          <p:cNvSpPr txBox="1"/>
          <p:nvPr/>
        </p:nvSpPr>
        <p:spPr>
          <a:xfrm>
            <a:off x="1268221" y="4069963"/>
            <a:ext cx="862586" cy="579010"/>
          </a:xfrm>
          <a:prstGeom prst="rect">
            <a:avLst/>
          </a:prstGeom>
        </p:spPr>
        <p:txBody>
          <a:bodyPr lIns="0" tIns="0" rIns="0" bIns="0" rtlCol="0" anchor="t">
            <a:spAutoFit/>
          </a:bodyPr>
          <a:lstStyle/>
          <a:p>
            <a:pPr algn="l">
              <a:lnSpc>
                <a:spcPts val="4733"/>
              </a:lnSpc>
              <a:spcBef>
                <a:spcPct val="0"/>
              </a:spcBef>
            </a:pPr>
            <a:r>
              <a:rPr lang="en-US" sz="3381" b="1">
                <a:solidFill>
                  <a:srgbClr val="F67D30"/>
                </a:solidFill>
                <a:latin typeface="Open Sans Bold"/>
                <a:ea typeface="Open Sans Bold"/>
                <a:cs typeface="Open Sans Bold"/>
                <a:sym typeface="Open Sans Bold"/>
              </a:rPr>
              <a:t>1.</a:t>
            </a:r>
          </a:p>
        </p:txBody>
      </p:sp>
      <p:sp>
        <p:nvSpPr>
          <p:cNvPr id="17" name="TextBox 17"/>
          <p:cNvSpPr txBox="1"/>
          <p:nvPr/>
        </p:nvSpPr>
        <p:spPr>
          <a:xfrm>
            <a:off x="1288658" y="4839473"/>
            <a:ext cx="862586" cy="579010"/>
          </a:xfrm>
          <a:prstGeom prst="rect">
            <a:avLst/>
          </a:prstGeom>
        </p:spPr>
        <p:txBody>
          <a:bodyPr lIns="0" tIns="0" rIns="0" bIns="0" rtlCol="0" anchor="t">
            <a:spAutoFit/>
          </a:bodyPr>
          <a:lstStyle/>
          <a:p>
            <a:pPr algn="l">
              <a:lnSpc>
                <a:spcPts val="4733"/>
              </a:lnSpc>
              <a:spcBef>
                <a:spcPct val="0"/>
              </a:spcBef>
            </a:pPr>
            <a:r>
              <a:rPr lang="en-US" sz="3381" b="1">
                <a:solidFill>
                  <a:srgbClr val="F67D30"/>
                </a:solidFill>
                <a:latin typeface="Open Sans Bold"/>
                <a:ea typeface="Open Sans Bold"/>
                <a:cs typeface="Open Sans Bold"/>
                <a:sym typeface="Open Sans Bold"/>
              </a:rPr>
              <a:t>2.</a:t>
            </a:r>
          </a:p>
        </p:txBody>
      </p:sp>
      <p:sp>
        <p:nvSpPr>
          <p:cNvPr id="18" name="TextBox 18"/>
          <p:cNvSpPr txBox="1"/>
          <p:nvPr/>
        </p:nvSpPr>
        <p:spPr>
          <a:xfrm>
            <a:off x="1288658" y="5607050"/>
            <a:ext cx="862586" cy="579010"/>
          </a:xfrm>
          <a:prstGeom prst="rect">
            <a:avLst/>
          </a:prstGeom>
        </p:spPr>
        <p:txBody>
          <a:bodyPr lIns="0" tIns="0" rIns="0" bIns="0" rtlCol="0" anchor="t">
            <a:spAutoFit/>
          </a:bodyPr>
          <a:lstStyle/>
          <a:p>
            <a:pPr algn="l">
              <a:lnSpc>
                <a:spcPts val="4733"/>
              </a:lnSpc>
              <a:spcBef>
                <a:spcPct val="0"/>
              </a:spcBef>
            </a:pPr>
            <a:r>
              <a:rPr lang="en-US" sz="3381" b="1">
                <a:solidFill>
                  <a:srgbClr val="F67D30"/>
                </a:solidFill>
                <a:latin typeface="Open Sans Bold"/>
                <a:ea typeface="Open Sans Bold"/>
                <a:cs typeface="Open Sans Bold"/>
                <a:sym typeface="Open Sans Bold"/>
              </a:rPr>
              <a:t>3.</a:t>
            </a:r>
          </a:p>
        </p:txBody>
      </p:sp>
      <p:sp>
        <p:nvSpPr>
          <p:cNvPr id="19" name="TextBox 19"/>
          <p:cNvSpPr txBox="1"/>
          <p:nvPr/>
        </p:nvSpPr>
        <p:spPr>
          <a:xfrm>
            <a:off x="1288658" y="7142203"/>
            <a:ext cx="862586" cy="579010"/>
          </a:xfrm>
          <a:prstGeom prst="rect">
            <a:avLst/>
          </a:prstGeom>
        </p:spPr>
        <p:txBody>
          <a:bodyPr lIns="0" tIns="0" rIns="0" bIns="0" rtlCol="0" anchor="t">
            <a:spAutoFit/>
          </a:bodyPr>
          <a:lstStyle/>
          <a:p>
            <a:pPr algn="l">
              <a:lnSpc>
                <a:spcPts val="4733"/>
              </a:lnSpc>
              <a:spcBef>
                <a:spcPct val="0"/>
              </a:spcBef>
            </a:pPr>
            <a:r>
              <a:rPr lang="en-US" sz="3381" b="1">
                <a:solidFill>
                  <a:srgbClr val="F67D30"/>
                </a:solidFill>
                <a:latin typeface="Open Sans Bold"/>
                <a:ea typeface="Open Sans Bold"/>
                <a:cs typeface="Open Sans Bold"/>
                <a:sym typeface="Open Sans Bold"/>
              </a:rPr>
              <a:t>5.</a:t>
            </a:r>
          </a:p>
        </p:txBody>
      </p:sp>
      <p:sp>
        <p:nvSpPr>
          <p:cNvPr id="20" name="TextBox 20"/>
          <p:cNvSpPr txBox="1"/>
          <p:nvPr/>
        </p:nvSpPr>
        <p:spPr>
          <a:xfrm>
            <a:off x="1288658" y="6374626"/>
            <a:ext cx="862586" cy="579010"/>
          </a:xfrm>
          <a:prstGeom prst="rect">
            <a:avLst/>
          </a:prstGeom>
        </p:spPr>
        <p:txBody>
          <a:bodyPr lIns="0" tIns="0" rIns="0" bIns="0" rtlCol="0" anchor="t">
            <a:spAutoFit/>
          </a:bodyPr>
          <a:lstStyle/>
          <a:p>
            <a:pPr algn="l">
              <a:lnSpc>
                <a:spcPts val="4733"/>
              </a:lnSpc>
              <a:spcBef>
                <a:spcPct val="0"/>
              </a:spcBef>
            </a:pPr>
            <a:r>
              <a:rPr lang="en-US" sz="3381" b="1">
                <a:solidFill>
                  <a:srgbClr val="F67D30"/>
                </a:solidFill>
                <a:latin typeface="Open Sans Bold"/>
                <a:ea typeface="Open Sans Bold"/>
                <a:cs typeface="Open Sans Bold"/>
                <a:sym typeface="Open Sans Bold"/>
              </a:rPr>
              <a:t>4.</a:t>
            </a:r>
          </a:p>
        </p:txBody>
      </p:sp>
      <p:sp>
        <p:nvSpPr>
          <p:cNvPr id="21" name="TextBox 21"/>
          <p:cNvSpPr txBox="1"/>
          <p:nvPr/>
        </p:nvSpPr>
        <p:spPr>
          <a:xfrm>
            <a:off x="1268221" y="7909780"/>
            <a:ext cx="862586" cy="579010"/>
          </a:xfrm>
          <a:prstGeom prst="rect">
            <a:avLst/>
          </a:prstGeom>
        </p:spPr>
        <p:txBody>
          <a:bodyPr lIns="0" tIns="0" rIns="0" bIns="0" rtlCol="0" anchor="t">
            <a:spAutoFit/>
          </a:bodyPr>
          <a:lstStyle/>
          <a:p>
            <a:pPr algn="l">
              <a:lnSpc>
                <a:spcPts val="4733"/>
              </a:lnSpc>
              <a:spcBef>
                <a:spcPct val="0"/>
              </a:spcBef>
            </a:pPr>
            <a:r>
              <a:rPr lang="en-US" sz="3381" b="1">
                <a:solidFill>
                  <a:srgbClr val="F67D30"/>
                </a:solidFill>
                <a:latin typeface="Open Sans Bold"/>
                <a:ea typeface="Open Sans Bold"/>
                <a:cs typeface="Open Sans Bold"/>
                <a:sym typeface="Open Sans Bold"/>
              </a:rPr>
              <a:t>6.</a:t>
            </a:r>
          </a:p>
        </p:txBody>
      </p:sp>
      <p:sp>
        <p:nvSpPr>
          <p:cNvPr id="22" name="TextBox 22"/>
          <p:cNvSpPr txBox="1"/>
          <p:nvPr/>
        </p:nvSpPr>
        <p:spPr>
          <a:xfrm>
            <a:off x="1288658" y="8679290"/>
            <a:ext cx="862586" cy="579010"/>
          </a:xfrm>
          <a:prstGeom prst="rect">
            <a:avLst/>
          </a:prstGeom>
        </p:spPr>
        <p:txBody>
          <a:bodyPr lIns="0" tIns="0" rIns="0" bIns="0" rtlCol="0" anchor="t">
            <a:spAutoFit/>
          </a:bodyPr>
          <a:lstStyle/>
          <a:p>
            <a:pPr algn="l">
              <a:lnSpc>
                <a:spcPts val="4733"/>
              </a:lnSpc>
              <a:spcBef>
                <a:spcPct val="0"/>
              </a:spcBef>
            </a:pPr>
            <a:r>
              <a:rPr lang="en-US" sz="3381" b="1">
                <a:solidFill>
                  <a:srgbClr val="F67D30"/>
                </a:solidFill>
                <a:latin typeface="Open Sans Bold"/>
                <a:ea typeface="Open Sans Bold"/>
                <a:cs typeface="Open Sans Bold"/>
                <a:sym typeface="Open Sans Bold"/>
              </a:rPr>
              <a:t>7.</a:t>
            </a:r>
          </a:p>
        </p:txBody>
      </p:sp>
      <p:sp>
        <p:nvSpPr>
          <p:cNvPr id="23" name="TextBox 23"/>
          <p:cNvSpPr txBox="1"/>
          <p:nvPr/>
        </p:nvSpPr>
        <p:spPr>
          <a:xfrm>
            <a:off x="1730170" y="4196131"/>
            <a:ext cx="8772701" cy="666849"/>
          </a:xfrm>
          <a:prstGeom prst="rect">
            <a:avLst/>
          </a:prstGeom>
        </p:spPr>
        <p:txBody>
          <a:bodyPr lIns="0" tIns="0" rIns="0" bIns="0" rtlCol="0" anchor="t">
            <a:spAutoFit/>
          </a:bodyPr>
          <a:lstStyle/>
          <a:p>
            <a:pPr marL="0" lvl="1" indent="0" algn="l">
              <a:lnSpc>
                <a:spcPts val="2595"/>
              </a:lnSpc>
            </a:pPr>
            <a:r>
              <a:rPr lang="en-US" sz="2199" u="none" strike="noStrike" dirty="0" err="1">
                <a:solidFill>
                  <a:srgbClr val="FFFFFF"/>
                </a:solidFill>
                <a:latin typeface="Open Sans"/>
                <a:ea typeface="Open Sans"/>
                <a:cs typeface="Open Sans"/>
                <a:sym typeface="Open Sans"/>
              </a:rPr>
              <a:t>Kontinuitet</a:t>
            </a:r>
            <a:r>
              <a:rPr lang="en-US" sz="2199" u="none" strike="noStrike" dirty="0">
                <a:solidFill>
                  <a:srgbClr val="FFFFFF"/>
                </a:solidFill>
                <a:latin typeface="Open Sans"/>
                <a:ea typeface="Open Sans"/>
                <a:cs typeface="Open Sans"/>
                <a:sym typeface="Open Sans"/>
              </a:rPr>
              <a:t> i </a:t>
            </a:r>
            <a:r>
              <a:rPr lang="en-US" sz="2199" u="none" strike="noStrike" dirty="0" err="1">
                <a:solidFill>
                  <a:srgbClr val="FFFFFF"/>
                </a:solidFill>
                <a:latin typeface="Open Sans"/>
                <a:ea typeface="Open Sans"/>
                <a:cs typeface="Open Sans"/>
                <a:sym typeface="Open Sans"/>
              </a:rPr>
              <a:t>styringssystemer</a:t>
            </a:r>
            <a:r>
              <a:rPr lang="en-US" sz="2199" u="none" strike="noStrike" dirty="0">
                <a:solidFill>
                  <a:srgbClr val="FFFFFF"/>
                </a:solidFill>
                <a:latin typeface="Open Sans"/>
                <a:ea typeface="Open Sans"/>
                <a:cs typeface="Open Sans"/>
                <a:sym typeface="Open Sans"/>
              </a:rPr>
              <a:t> og </a:t>
            </a:r>
            <a:r>
              <a:rPr lang="en-US" sz="2199" u="none" strike="noStrike" dirty="0" err="1">
                <a:solidFill>
                  <a:srgbClr val="FFFFFF"/>
                </a:solidFill>
                <a:latin typeface="Open Sans"/>
                <a:ea typeface="Open Sans"/>
                <a:cs typeface="Open Sans"/>
                <a:sym typeface="Open Sans"/>
              </a:rPr>
              <a:t>kritiske</a:t>
            </a:r>
            <a:r>
              <a:rPr lang="en-US" sz="2199" u="none" strike="noStrike" dirty="0">
                <a:solidFill>
                  <a:srgbClr val="FFFFFF"/>
                </a:solidFill>
                <a:latin typeface="Open Sans"/>
                <a:ea typeface="Open Sans"/>
                <a:cs typeface="Open Sans"/>
                <a:sym typeface="Open Sans"/>
              </a:rPr>
              <a:t> </a:t>
            </a:r>
            <a:r>
              <a:rPr lang="en-US" sz="2199" u="none" strike="noStrike" dirty="0" err="1">
                <a:solidFill>
                  <a:srgbClr val="FFFFFF"/>
                </a:solidFill>
                <a:latin typeface="Open Sans"/>
                <a:ea typeface="Open Sans"/>
                <a:cs typeface="Open Sans"/>
                <a:sym typeface="Open Sans"/>
              </a:rPr>
              <a:t>offentlige</a:t>
            </a:r>
            <a:r>
              <a:rPr lang="en-US" sz="2199" u="none" strike="noStrike" dirty="0">
                <a:solidFill>
                  <a:srgbClr val="FFFFFF"/>
                </a:solidFill>
                <a:latin typeface="Open Sans"/>
                <a:ea typeface="Open Sans"/>
                <a:cs typeface="Open Sans"/>
                <a:sym typeface="Open Sans"/>
              </a:rPr>
              <a:t> </a:t>
            </a:r>
            <a:r>
              <a:rPr lang="en-US" sz="2199" u="none" strike="noStrike" dirty="0" err="1">
                <a:solidFill>
                  <a:srgbClr val="FFFFFF"/>
                </a:solidFill>
                <a:latin typeface="Open Sans"/>
                <a:ea typeface="Open Sans"/>
                <a:cs typeface="Open Sans"/>
                <a:sym typeface="Open Sans"/>
              </a:rPr>
              <a:t>tjenester</a:t>
            </a:r>
            <a:endParaRPr lang="en-US" sz="2199" u="none" strike="noStrike" dirty="0">
              <a:solidFill>
                <a:srgbClr val="FFFFFF"/>
              </a:solidFill>
              <a:latin typeface="Open Sans"/>
              <a:ea typeface="Open Sans"/>
              <a:cs typeface="Open Sans"/>
              <a:sym typeface="Open Sans"/>
            </a:endParaRPr>
          </a:p>
          <a:p>
            <a:pPr marL="0" lvl="1" algn="l">
              <a:lnSpc>
                <a:spcPts val="2595"/>
              </a:lnSpc>
            </a:pPr>
            <a:endParaRPr lang="en-US" sz="2199" u="none" strike="noStrike" dirty="0">
              <a:solidFill>
                <a:srgbClr val="FFFFFF"/>
              </a:solidFill>
              <a:latin typeface="Open Sans"/>
              <a:ea typeface="Open Sans"/>
              <a:cs typeface="Open Sans"/>
              <a:sym typeface="Open Sans"/>
            </a:endParaRPr>
          </a:p>
        </p:txBody>
      </p:sp>
      <p:sp>
        <p:nvSpPr>
          <p:cNvPr id="24" name="TextBox 24"/>
          <p:cNvSpPr txBox="1"/>
          <p:nvPr/>
        </p:nvSpPr>
        <p:spPr>
          <a:xfrm>
            <a:off x="1709733" y="4963708"/>
            <a:ext cx="2888754" cy="319913"/>
          </a:xfrm>
          <a:prstGeom prst="rect">
            <a:avLst/>
          </a:prstGeom>
        </p:spPr>
        <p:txBody>
          <a:bodyPr lIns="0" tIns="0" rIns="0" bIns="0" rtlCol="0" anchor="t">
            <a:spAutoFit/>
          </a:bodyPr>
          <a:lstStyle/>
          <a:p>
            <a:pPr marL="0" lvl="1" indent="0" algn="l">
              <a:lnSpc>
                <a:spcPts val="2595"/>
              </a:lnSpc>
              <a:spcBef>
                <a:spcPct val="0"/>
              </a:spcBef>
            </a:pPr>
            <a:r>
              <a:rPr lang="en-US" sz="2199" u="none" strike="noStrike" dirty="0">
                <a:solidFill>
                  <a:srgbClr val="FFFFFF"/>
                </a:solidFill>
                <a:latin typeface="Open Sans"/>
                <a:ea typeface="Open Sans"/>
                <a:cs typeface="Open Sans"/>
                <a:sym typeface="Open Sans"/>
              </a:rPr>
              <a:t>Robust </a:t>
            </a:r>
            <a:r>
              <a:rPr lang="en-US" sz="2199" u="none" strike="noStrike" dirty="0" err="1">
                <a:solidFill>
                  <a:srgbClr val="FFFFFF"/>
                </a:solidFill>
                <a:latin typeface="Open Sans"/>
                <a:ea typeface="Open Sans"/>
                <a:cs typeface="Open Sans"/>
                <a:sym typeface="Open Sans"/>
              </a:rPr>
              <a:t>kraftforsyning</a:t>
            </a:r>
            <a:r>
              <a:rPr lang="en-US" sz="2199" u="none" strike="noStrike" dirty="0">
                <a:solidFill>
                  <a:srgbClr val="FFFFFF"/>
                </a:solidFill>
                <a:latin typeface="Open Sans"/>
                <a:ea typeface="Open Sans"/>
                <a:cs typeface="Open Sans"/>
                <a:sym typeface="Open Sans"/>
              </a:rPr>
              <a:t> </a:t>
            </a:r>
          </a:p>
        </p:txBody>
      </p:sp>
      <p:sp>
        <p:nvSpPr>
          <p:cNvPr id="25" name="TextBox 25"/>
          <p:cNvSpPr txBox="1"/>
          <p:nvPr/>
        </p:nvSpPr>
        <p:spPr>
          <a:xfrm>
            <a:off x="1730170" y="5705270"/>
            <a:ext cx="6725469" cy="319913"/>
          </a:xfrm>
          <a:prstGeom prst="rect">
            <a:avLst/>
          </a:prstGeom>
        </p:spPr>
        <p:txBody>
          <a:bodyPr lIns="0" tIns="0" rIns="0" bIns="0" rtlCol="0" anchor="t">
            <a:spAutoFit/>
          </a:bodyPr>
          <a:lstStyle/>
          <a:p>
            <a:pPr marL="0" lvl="1" indent="0" algn="l">
              <a:lnSpc>
                <a:spcPts val="2595"/>
              </a:lnSpc>
              <a:spcBef>
                <a:spcPct val="0"/>
              </a:spcBef>
            </a:pPr>
            <a:r>
              <a:rPr lang="en-US" sz="2199" u="none" strike="noStrike">
                <a:solidFill>
                  <a:srgbClr val="FFFFFF"/>
                </a:solidFill>
                <a:latin typeface="Open Sans"/>
                <a:ea typeface="Open Sans"/>
                <a:cs typeface="Open Sans"/>
                <a:sym typeface="Open Sans"/>
              </a:rPr>
              <a:t>Evne til å håndtere befolkningsforflytninger</a:t>
            </a:r>
          </a:p>
        </p:txBody>
      </p:sp>
      <p:sp>
        <p:nvSpPr>
          <p:cNvPr id="26" name="TextBox 26"/>
          <p:cNvSpPr txBox="1"/>
          <p:nvPr/>
        </p:nvSpPr>
        <p:spPr>
          <a:xfrm>
            <a:off x="1730170" y="6502649"/>
            <a:ext cx="5309110" cy="333425"/>
          </a:xfrm>
          <a:prstGeom prst="rect">
            <a:avLst/>
          </a:prstGeom>
        </p:spPr>
        <p:txBody>
          <a:bodyPr wrap="square" lIns="0" tIns="0" rIns="0" bIns="0" rtlCol="0" anchor="t">
            <a:spAutoFit/>
          </a:bodyPr>
          <a:lstStyle/>
          <a:p>
            <a:pPr marL="0" lvl="1" indent="0" algn="l">
              <a:lnSpc>
                <a:spcPts val="2595"/>
              </a:lnSpc>
              <a:spcBef>
                <a:spcPct val="0"/>
              </a:spcBef>
            </a:pPr>
            <a:r>
              <a:rPr lang="en-US" sz="2199" u="none" strike="noStrike">
                <a:solidFill>
                  <a:srgbClr val="FFFFFF"/>
                </a:solidFill>
                <a:latin typeface="Open Sans"/>
                <a:ea typeface="Open Sans"/>
                <a:cs typeface="Open Sans"/>
                <a:sym typeface="Open Sans"/>
              </a:rPr>
              <a:t>Robust mat- og </a:t>
            </a:r>
            <a:r>
              <a:rPr lang="en-US" sz="2199" u="none" strike="noStrike" err="1">
                <a:solidFill>
                  <a:srgbClr val="FFFFFF"/>
                </a:solidFill>
                <a:latin typeface="Open Sans"/>
                <a:ea typeface="Open Sans"/>
                <a:cs typeface="Open Sans"/>
                <a:sym typeface="Open Sans"/>
              </a:rPr>
              <a:t>vannforsyning</a:t>
            </a:r>
            <a:endParaRPr lang="en-US" sz="2199" u="none" strike="noStrike">
              <a:solidFill>
                <a:srgbClr val="FFFFFF"/>
              </a:solidFill>
              <a:latin typeface="Open Sans"/>
              <a:ea typeface="Open Sans"/>
              <a:cs typeface="Open Sans"/>
              <a:sym typeface="Open Sans"/>
            </a:endParaRPr>
          </a:p>
        </p:txBody>
      </p:sp>
      <p:sp>
        <p:nvSpPr>
          <p:cNvPr id="27" name="TextBox 27"/>
          <p:cNvSpPr txBox="1"/>
          <p:nvPr/>
        </p:nvSpPr>
        <p:spPr>
          <a:xfrm>
            <a:off x="1757965" y="7270224"/>
            <a:ext cx="4220617" cy="319913"/>
          </a:xfrm>
          <a:prstGeom prst="rect">
            <a:avLst/>
          </a:prstGeom>
        </p:spPr>
        <p:txBody>
          <a:bodyPr lIns="0" tIns="0" rIns="0" bIns="0" rtlCol="0" anchor="t">
            <a:spAutoFit/>
          </a:bodyPr>
          <a:lstStyle/>
          <a:p>
            <a:pPr marL="0" lvl="1" indent="0" algn="l">
              <a:lnSpc>
                <a:spcPts val="2595"/>
              </a:lnSpc>
              <a:spcBef>
                <a:spcPct val="0"/>
              </a:spcBef>
            </a:pPr>
            <a:r>
              <a:rPr lang="en-US" sz="2199" u="none" strike="noStrike">
                <a:solidFill>
                  <a:srgbClr val="FFFFFF"/>
                </a:solidFill>
                <a:latin typeface="Open Sans"/>
                <a:ea typeface="Open Sans"/>
                <a:cs typeface="Open Sans"/>
                <a:sym typeface="Open Sans"/>
              </a:rPr>
              <a:t>Evne til å håndtere masseskader</a:t>
            </a:r>
          </a:p>
        </p:txBody>
      </p:sp>
      <p:sp>
        <p:nvSpPr>
          <p:cNvPr id="28" name="TextBox 28"/>
          <p:cNvSpPr txBox="1"/>
          <p:nvPr/>
        </p:nvSpPr>
        <p:spPr>
          <a:xfrm>
            <a:off x="1757965" y="8037801"/>
            <a:ext cx="5281315" cy="319913"/>
          </a:xfrm>
          <a:prstGeom prst="rect">
            <a:avLst/>
          </a:prstGeom>
        </p:spPr>
        <p:txBody>
          <a:bodyPr lIns="0" tIns="0" rIns="0" bIns="0" rtlCol="0" anchor="t">
            <a:spAutoFit/>
          </a:bodyPr>
          <a:lstStyle/>
          <a:p>
            <a:pPr marL="0" lvl="1" indent="0" algn="l">
              <a:lnSpc>
                <a:spcPts val="2595"/>
              </a:lnSpc>
              <a:spcBef>
                <a:spcPct val="0"/>
              </a:spcBef>
            </a:pPr>
            <a:r>
              <a:rPr lang="en-US" sz="2199" u="none" strike="noStrike">
                <a:solidFill>
                  <a:srgbClr val="FFFFFF"/>
                </a:solidFill>
                <a:latin typeface="Open Sans"/>
                <a:ea typeface="Open Sans"/>
                <a:cs typeface="Open Sans"/>
                <a:sym typeface="Open Sans"/>
              </a:rPr>
              <a:t>Robuste sivile kommunikasjonssystemer</a:t>
            </a:r>
          </a:p>
        </p:txBody>
      </p:sp>
      <p:grpSp>
        <p:nvGrpSpPr>
          <p:cNvPr id="2" name="Group 2"/>
          <p:cNvGrpSpPr/>
          <p:nvPr/>
        </p:nvGrpSpPr>
        <p:grpSpPr>
          <a:xfrm rot="2700000">
            <a:off x="17822553" y="76786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pic>
        <p:nvPicPr>
          <p:cNvPr id="1032" name="Picture 8" descr="Flaggborgen utenfor NATO hovedkvarteret utenfor Brussel / NATO HQ in Brüssels">
            <a:extLst>
              <a:ext uri="{FF2B5EF4-FFF2-40B4-BE49-F238E27FC236}">
                <a16:creationId xmlns:a16="http://schemas.microsoft.com/office/drawing/2014/main" id="{EFB0B950-0729-F5BC-57AB-033A8874C49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576069" y="6482383"/>
            <a:ext cx="5769708" cy="3842716"/>
          </a:xfrm>
          <a:prstGeom prst="rect">
            <a:avLst/>
          </a:prstGeom>
          <a:noFill/>
          <a:extLst>
            <a:ext uri="{909E8E84-426E-40DD-AFC4-6F175D3DCCD1}">
              <a14:hiddenFill xmlns:a14="http://schemas.microsoft.com/office/drawing/2010/main">
                <a:solidFill>
                  <a:srgbClr val="FFFFFF"/>
                </a:solidFill>
              </a14:hiddenFill>
            </a:ext>
          </a:extLst>
        </p:spPr>
      </p:pic>
      <p:sp>
        <p:nvSpPr>
          <p:cNvPr id="29" name="TekstSylinder 28">
            <a:extLst>
              <a:ext uri="{FF2B5EF4-FFF2-40B4-BE49-F238E27FC236}">
                <a16:creationId xmlns:a16="http://schemas.microsoft.com/office/drawing/2014/main" id="{D733394C-E8BE-2A8F-081C-E201EE00A4E1}"/>
              </a:ext>
            </a:extLst>
          </p:cNvPr>
          <p:cNvSpPr txBox="1"/>
          <p:nvPr/>
        </p:nvSpPr>
        <p:spPr>
          <a:xfrm>
            <a:off x="15686284" y="6191290"/>
            <a:ext cx="9153524" cy="369332"/>
          </a:xfrm>
          <a:prstGeom prst="rect">
            <a:avLst/>
          </a:prstGeom>
          <a:noFill/>
        </p:spPr>
        <p:txBody>
          <a:bodyPr wrap="square">
            <a:spAutoFit/>
          </a:bodyPr>
          <a:lstStyle/>
          <a:p>
            <a:r>
              <a:rPr lang="nb-NO" b="0" i="0" dirty="0">
                <a:effectLst/>
                <a:latin typeface="Open Sans" panose="020B0606030504020204" pitchFamily="34" charset="0"/>
                <a:ea typeface="Open Sans" panose="020B0606030504020204" pitchFamily="34" charset="0"/>
                <a:cs typeface="Open Sans" panose="020B0606030504020204" pitchFamily="34" charset="0"/>
              </a:rPr>
              <a:t>Foto: Torbjørn Kjosvold</a:t>
            </a:r>
            <a:endParaRPr lang="nb-NO"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Group 2">
            <a:extLst>
              <a:ext uri="{FF2B5EF4-FFF2-40B4-BE49-F238E27FC236}">
                <a16:creationId xmlns:a16="http://schemas.microsoft.com/office/drawing/2014/main" id="{6E8E65FD-AB07-A86F-6E57-CCC6E6A6C0D0}"/>
              </a:ext>
            </a:extLst>
          </p:cNvPr>
          <p:cNvGrpSpPr/>
          <p:nvPr/>
        </p:nvGrpSpPr>
        <p:grpSpPr>
          <a:xfrm rot="2700000">
            <a:off x="27195966" y="3231270"/>
            <a:ext cx="21617" cy="828231"/>
            <a:chOff x="0" y="0"/>
            <a:chExt cx="6350000" cy="6339840"/>
          </a:xfrm>
        </p:grpSpPr>
        <p:sp>
          <p:nvSpPr>
            <p:cNvPr id="30" name="Freeform 3">
              <a:extLst>
                <a:ext uri="{FF2B5EF4-FFF2-40B4-BE49-F238E27FC236}">
                  <a16:creationId xmlns:a16="http://schemas.microsoft.com/office/drawing/2014/main" id="{C806C84A-CC84-8F7B-AA86-429E74593102}"/>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grpSp>
        <p:nvGrpSpPr>
          <p:cNvPr id="33" name="Gruppe 32">
            <a:extLst>
              <a:ext uri="{FF2B5EF4-FFF2-40B4-BE49-F238E27FC236}">
                <a16:creationId xmlns:a16="http://schemas.microsoft.com/office/drawing/2014/main" id="{1E78F945-A87B-CF62-DAD6-4FC498F09D27}"/>
              </a:ext>
            </a:extLst>
          </p:cNvPr>
          <p:cNvGrpSpPr/>
          <p:nvPr/>
        </p:nvGrpSpPr>
        <p:grpSpPr>
          <a:xfrm>
            <a:off x="13158168" y="1270934"/>
            <a:ext cx="7060975" cy="4062757"/>
            <a:chOff x="13098797" y="1900911"/>
            <a:chExt cx="7060975" cy="4062757"/>
          </a:xfrm>
        </p:grpSpPr>
        <p:sp>
          <p:nvSpPr>
            <p:cNvPr id="34" name="TextBox 14">
              <a:extLst>
                <a:ext uri="{FF2B5EF4-FFF2-40B4-BE49-F238E27FC236}">
                  <a16:creationId xmlns:a16="http://schemas.microsoft.com/office/drawing/2014/main" id="{FE4C68D0-2439-427A-799F-694DE122C559}"/>
                </a:ext>
              </a:extLst>
            </p:cNvPr>
            <p:cNvSpPr txBox="1"/>
            <p:nvPr/>
          </p:nvSpPr>
          <p:spPr>
            <a:xfrm>
              <a:off x="13098797" y="1900911"/>
              <a:ext cx="7060975" cy="455189"/>
            </a:xfrm>
            <a:prstGeom prst="rect">
              <a:avLst/>
            </a:prstGeom>
          </p:spPr>
          <p:txBody>
            <a:bodyPr lIns="0" tIns="0" rIns="0" bIns="0" rtlCol="0" anchor="t">
              <a:spAutoFit/>
            </a:bodyPr>
            <a:lstStyle/>
            <a:p>
              <a:pPr>
                <a:lnSpc>
                  <a:spcPts val="3720"/>
                </a:lnSpc>
              </a:pPr>
              <a:r>
                <a:rPr lang="en-US" sz="3000" b="1" dirty="0">
                  <a:latin typeface="Open Sans" panose="020B0606030504020204" pitchFamily="34" charset="0"/>
                  <a:ea typeface="Open Sans" panose="020B0606030504020204" pitchFamily="34" charset="0"/>
                  <a:cs typeface="Open Sans" panose="020B0606030504020204" pitchFamily="34" charset="0"/>
                  <a:sym typeface="Inter Bold"/>
                </a:rPr>
                <a:t>NATOS </a:t>
              </a:r>
              <a:r>
                <a:rPr lang="en-US" sz="3000" b="1" dirty="0" err="1">
                  <a:latin typeface="Open Sans" panose="020B0606030504020204" pitchFamily="34" charset="0"/>
                  <a:ea typeface="Open Sans" panose="020B0606030504020204" pitchFamily="34" charset="0"/>
                  <a:cs typeface="Open Sans" panose="020B0606030504020204" pitchFamily="34" charset="0"/>
                  <a:sym typeface="Inter Bold"/>
                </a:rPr>
                <a:t>Artikkel</a:t>
              </a:r>
              <a:r>
                <a:rPr lang="en-US" sz="3000" b="1" dirty="0">
                  <a:latin typeface="Open Sans" panose="020B0606030504020204" pitchFamily="34" charset="0"/>
                  <a:ea typeface="Open Sans" panose="020B0606030504020204" pitchFamily="34" charset="0"/>
                  <a:cs typeface="Open Sans" panose="020B0606030504020204" pitchFamily="34" charset="0"/>
                  <a:sym typeface="Inter Bold"/>
                </a:rPr>
                <a:t> 3</a:t>
              </a:r>
            </a:p>
          </p:txBody>
        </p:sp>
        <p:sp>
          <p:nvSpPr>
            <p:cNvPr id="35" name="TekstSylinder 34">
              <a:extLst>
                <a:ext uri="{FF2B5EF4-FFF2-40B4-BE49-F238E27FC236}">
                  <a16:creationId xmlns:a16="http://schemas.microsoft.com/office/drawing/2014/main" id="{B1CA5DFF-A994-4AD6-B92D-7E7D691A53A7}"/>
                </a:ext>
              </a:extLst>
            </p:cNvPr>
            <p:cNvSpPr txBox="1"/>
            <p:nvPr/>
          </p:nvSpPr>
          <p:spPr>
            <a:xfrm>
              <a:off x="13103884" y="2578126"/>
              <a:ext cx="4745966" cy="3385542"/>
            </a:xfrm>
            <a:prstGeom prst="rect">
              <a:avLst/>
            </a:prstGeom>
          </p:spPr>
          <p:txBody>
            <a:bodyPr wrap="square" lIns="0" tIns="0" rIns="0" bIns="0" rtlCol="0" anchor="t">
              <a:spAutoFit/>
            </a:bodyPr>
            <a:lstStyle>
              <a:defPPr>
                <a:defRPr lang="en-US"/>
              </a:defPPr>
              <a:lvl1pPr>
                <a:lnSpc>
                  <a:spcPts val="3720"/>
                </a:lnSpc>
                <a:defRPr sz="3000" b="1">
                  <a:solidFill>
                    <a:srgbClr val="FFFFFF"/>
                  </a:solidFill>
                  <a:latin typeface="Inter Bold"/>
                  <a:ea typeface="Inter Bold"/>
                  <a:cs typeface="Inter Bold"/>
                </a:defRPr>
              </a:lvl1pPr>
            </a:lstStyle>
            <a:p>
              <a:pPr>
                <a:lnSpc>
                  <a:spcPct val="100000"/>
                </a:lnSpc>
              </a:pPr>
              <a:r>
                <a:rPr lang="nb-NO"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For mer effektivt å nå formålene for denne traktat vil partene enkeltvis og i fellesskap ved stadig og virksom selvhjelp og gjensidig støtte opprettholde og utvikle sin individuelle og felles evne til å motstå væpnet angrep.</a:t>
              </a:r>
            </a:p>
            <a:p>
              <a:pPr>
                <a:lnSpc>
                  <a:spcPct val="100000"/>
                </a:lnSpc>
              </a:pPr>
              <a:endParaRPr lang="nb-NO" sz="20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nb-NO"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Les mer her: </a:t>
              </a:r>
              <a:br>
                <a:rPr lang="nb-NO"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nb-NO" sz="2000" b="0" dirty="0" err="1">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Resilience</a:t>
              </a:r>
              <a:r>
                <a:rPr lang="nb-NO" sz="2000" b="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 </a:t>
              </a:r>
              <a:r>
                <a:rPr lang="nb-NO" sz="2000" b="0" dirty="0" err="1">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civil</a:t>
              </a:r>
              <a:r>
                <a:rPr lang="nb-NO" sz="2000" b="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 </a:t>
              </a:r>
              <a:r>
                <a:rPr lang="nb-NO" sz="2000" b="0" dirty="0" err="1">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preparedness</a:t>
              </a:r>
              <a:r>
                <a:rPr lang="nb-NO" sz="2000" b="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 and </a:t>
              </a:r>
              <a:r>
                <a:rPr lang="nb-NO" sz="2000" b="0" dirty="0" err="1">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Article</a:t>
              </a:r>
              <a:r>
                <a:rPr lang="nb-NO" sz="2000" b="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 3</a:t>
              </a:r>
              <a:endParaRPr lang="nb-NO" sz="20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01E1E"/>
        </a:solidFill>
        <a:effectLst/>
      </p:bgPr>
    </p:bg>
    <p:spTree>
      <p:nvGrpSpPr>
        <p:cNvPr id="1" name="">
          <a:extLst>
            <a:ext uri="{FF2B5EF4-FFF2-40B4-BE49-F238E27FC236}">
              <a16:creationId xmlns:a16="http://schemas.microsoft.com/office/drawing/2014/main" id="{A6A2D37D-AC0E-AAE9-3712-F1AC8045F343}"/>
            </a:ext>
          </a:extLst>
        </p:cNvPr>
        <p:cNvGrpSpPr/>
        <p:nvPr/>
      </p:nvGrpSpPr>
      <p:grpSpPr>
        <a:xfrm>
          <a:off x="0" y="0"/>
          <a:ext cx="0" cy="0"/>
          <a:chOff x="0" y="0"/>
          <a:chExt cx="0" cy="0"/>
        </a:xfrm>
      </p:grpSpPr>
      <p:grpSp>
        <p:nvGrpSpPr>
          <p:cNvPr id="39" name="Group 4">
            <a:extLst>
              <a:ext uri="{FF2B5EF4-FFF2-40B4-BE49-F238E27FC236}">
                <a16:creationId xmlns:a16="http://schemas.microsoft.com/office/drawing/2014/main" id="{633C8099-36FE-E5A6-E5A5-3082F7954DBE}"/>
              </a:ext>
            </a:extLst>
          </p:cNvPr>
          <p:cNvGrpSpPr/>
          <p:nvPr/>
        </p:nvGrpSpPr>
        <p:grpSpPr>
          <a:xfrm>
            <a:off x="10727784" y="-956805"/>
            <a:ext cx="7617993" cy="11137249"/>
            <a:chOff x="0" y="-38100"/>
            <a:chExt cx="1889835" cy="1406718"/>
          </a:xfrm>
        </p:grpSpPr>
        <p:sp>
          <p:nvSpPr>
            <p:cNvPr id="40" name="Freeform 5">
              <a:extLst>
                <a:ext uri="{FF2B5EF4-FFF2-40B4-BE49-F238E27FC236}">
                  <a16:creationId xmlns:a16="http://schemas.microsoft.com/office/drawing/2014/main" id="{8B67279F-0837-6937-77B7-582652F4F736}"/>
                </a:ext>
              </a:extLst>
            </p:cNvPr>
            <p:cNvSpPr/>
            <p:nvPr/>
          </p:nvSpPr>
          <p:spPr>
            <a:xfrm>
              <a:off x="386865" y="13951"/>
              <a:ext cx="1502970" cy="1354667"/>
            </a:xfrm>
            <a:custGeom>
              <a:avLst/>
              <a:gdLst/>
              <a:ahLst/>
              <a:cxnLst/>
              <a:rect l="l" t="t" r="r" b="b"/>
              <a:pathLst>
                <a:path w="1502970" h="1354667">
                  <a:moveTo>
                    <a:pt x="0" y="0"/>
                  </a:moveTo>
                  <a:lnTo>
                    <a:pt x="1502970" y="0"/>
                  </a:lnTo>
                  <a:lnTo>
                    <a:pt x="1502970" y="1354667"/>
                  </a:lnTo>
                  <a:lnTo>
                    <a:pt x="0" y="1354667"/>
                  </a:lnTo>
                  <a:close/>
                </a:path>
              </a:pathLst>
            </a:custGeom>
            <a:solidFill>
              <a:schemeClr val="tx1">
                <a:lumMod val="50000"/>
                <a:lumOff val="50000"/>
                <a:alpha val="90000"/>
              </a:schemeClr>
            </a:solidFill>
          </p:spPr>
          <p:txBody>
            <a:bodyPr/>
            <a:lstStyle/>
            <a:p>
              <a:endParaRPr lang="nb-NO" dirty="0"/>
            </a:p>
          </p:txBody>
        </p:sp>
        <p:sp>
          <p:nvSpPr>
            <p:cNvPr id="41" name="TextBox 6">
              <a:extLst>
                <a:ext uri="{FF2B5EF4-FFF2-40B4-BE49-F238E27FC236}">
                  <a16:creationId xmlns:a16="http://schemas.microsoft.com/office/drawing/2014/main" id="{228631EC-FA17-EA2E-0543-36A931343285}"/>
                </a:ext>
              </a:extLst>
            </p:cNvPr>
            <p:cNvSpPr txBox="1"/>
            <p:nvPr/>
          </p:nvSpPr>
          <p:spPr>
            <a:xfrm>
              <a:off x="0" y="-38100"/>
              <a:ext cx="1502970" cy="1392767"/>
            </a:xfrm>
            <a:prstGeom prst="rect">
              <a:avLst/>
            </a:prstGeom>
          </p:spPr>
          <p:txBody>
            <a:bodyPr lIns="50800" tIns="50800" rIns="50800" bIns="50800" rtlCol="0" anchor="ctr"/>
            <a:lstStyle/>
            <a:p>
              <a:pPr algn="ctr">
                <a:lnSpc>
                  <a:spcPts val="2659"/>
                </a:lnSpc>
              </a:pPr>
              <a:endParaRPr/>
            </a:p>
          </p:txBody>
        </p:sp>
      </p:grpSp>
      <p:grpSp>
        <p:nvGrpSpPr>
          <p:cNvPr id="4" name="Group 4">
            <a:extLst>
              <a:ext uri="{FF2B5EF4-FFF2-40B4-BE49-F238E27FC236}">
                <a16:creationId xmlns:a16="http://schemas.microsoft.com/office/drawing/2014/main" id="{0B8D02E7-E3A8-A2FA-C610-63BDD26FAE6E}"/>
              </a:ext>
            </a:extLst>
          </p:cNvPr>
          <p:cNvGrpSpPr/>
          <p:nvPr/>
        </p:nvGrpSpPr>
        <p:grpSpPr>
          <a:xfrm>
            <a:off x="5343" y="6466661"/>
            <a:ext cx="18340434" cy="3820340"/>
            <a:chOff x="0" y="0"/>
            <a:chExt cx="1502970" cy="1354667"/>
          </a:xfrm>
        </p:grpSpPr>
        <p:sp>
          <p:nvSpPr>
            <p:cNvPr id="5" name="Freeform 5">
              <a:extLst>
                <a:ext uri="{FF2B5EF4-FFF2-40B4-BE49-F238E27FC236}">
                  <a16:creationId xmlns:a16="http://schemas.microsoft.com/office/drawing/2014/main" id="{BA988401-64E1-D22D-26DA-CD73BFB407F2}"/>
                </a:ext>
              </a:extLst>
            </p:cNvPr>
            <p:cNvSpPr/>
            <p:nvPr/>
          </p:nvSpPr>
          <p:spPr>
            <a:xfrm>
              <a:off x="0" y="0"/>
              <a:ext cx="1502970" cy="1354667"/>
            </a:xfrm>
            <a:custGeom>
              <a:avLst/>
              <a:gdLst/>
              <a:ahLst/>
              <a:cxnLst/>
              <a:rect l="l" t="t" r="r" b="b"/>
              <a:pathLst>
                <a:path w="1502970" h="1354667">
                  <a:moveTo>
                    <a:pt x="0" y="0"/>
                  </a:moveTo>
                  <a:lnTo>
                    <a:pt x="1502970" y="0"/>
                  </a:lnTo>
                  <a:lnTo>
                    <a:pt x="1502970" y="1354667"/>
                  </a:lnTo>
                  <a:lnTo>
                    <a:pt x="0" y="1354667"/>
                  </a:lnTo>
                  <a:close/>
                </a:path>
              </a:pathLst>
            </a:custGeom>
            <a:solidFill>
              <a:srgbClr val="F67D30"/>
            </a:solidFill>
          </p:spPr>
          <p:txBody>
            <a:bodyPr/>
            <a:lstStyle/>
            <a:p>
              <a:endParaRPr lang="nb-NO" dirty="0"/>
            </a:p>
          </p:txBody>
        </p:sp>
        <p:sp>
          <p:nvSpPr>
            <p:cNvPr id="6" name="TextBox 6">
              <a:extLst>
                <a:ext uri="{FF2B5EF4-FFF2-40B4-BE49-F238E27FC236}">
                  <a16:creationId xmlns:a16="http://schemas.microsoft.com/office/drawing/2014/main" id="{8478A45A-AE5E-92C8-8376-BFAA01106714}"/>
                </a:ext>
              </a:extLst>
            </p:cNvPr>
            <p:cNvSpPr txBox="1"/>
            <p:nvPr/>
          </p:nvSpPr>
          <p:spPr>
            <a:xfrm>
              <a:off x="0" y="-38100"/>
              <a:ext cx="1502970" cy="1392767"/>
            </a:xfrm>
            <a:prstGeom prst="rect">
              <a:avLst/>
            </a:prstGeom>
          </p:spPr>
          <p:txBody>
            <a:bodyPr lIns="50800" tIns="50800" rIns="50800" bIns="50800" rtlCol="0" anchor="ctr"/>
            <a:lstStyle/>
            <a:p>
              <a:pPr algn="ctr">
                <a:lnSpc>
                  <a:spcPts val="2659"/>
                </a:lnSpc>
              </a:pPr>
              <a:endParaRPr/>
            </a:p>
          </p:txBody>
        </p:sp>
      </p:grpSp>
      <p:grpSp>
        <p:nvGrpSpPr>
          <p:cNvPr id="7" name="Group 7">
            <a:extLst>
              <a:ext uri="{FF2B5EF4-FFF2-40B4-BE49-F238E27FC236}">
                <a16:creationId xmlns:a16="http://schemas.microsoft.com/office/drawing/2014/main" id="{25ABCCF6-D593-3627-3E39-9710C2FAD10B}"/>
              </a:ext>
            </a:extLst>
          </p:cNvPr>
          <p:cNvGrpSpPr/>
          <p:nvPr/>
        </p:nvGrpSpPr>
        <p:grpSpPr>
          <a:xfrm>
            <a:off x="1287797" y="1895195"/>
            <a:ext cx="1245141" cy="47625"/>
            <a:chOff x="0" y="0"/>
            <a:chExt cx="327938" cy="12543"/>
          </a:xfrm>
        </p:grpSpPr>
        <p:sp>
          <p:nvSpPr>
            <p:cNvPr id="8" name="Freeform 8">
              <a:extLst>
                <a:ext uri="{FF2B5EF4-FFF2-40B4-BE49-F238E27FC236}">
                  <a16:creationId xmlns:a16="http://schemas.microsoft.com/office/drawing/2014/main" id="{75DB153F-A7F5-1F45-C684-AE9AD0CA21CF}"/>
                </a:ext>
              </a:extLst>
            </p:cNvPr>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9" name="TextBox 9">
              <a:extLst>
                <a:ext uri="{FF2B5EF4-FFF2-40B4-BE49-F238E27FC236}">
                  <a16:creationId xmlns:a16="http://schemas.microsoft.com/office/drawing/2014/main" id="{F10F7960-F405-DBA6-003F-42EDE07CE2BC}"/>
                </a:ext>
              </a:extLst>
            </p:cNvPr>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a:extLst>
              <a:ext uri="{FF2B5EF4-FFF2-40B4-BE49-F238E27FC236}">
                <a16:creationId xmlns:a16="http://schemas.microsoft.com/office/drawing/2014/main" id="{E680964A-582C-74B6-4FF5-7E39FA4D9536}"/>
              </a:ext>
            </a:extLst>
          </p:cNvPr>
          <p:cNvGrpSpPr/>
          <p:nvPr/>
        </p:nvGrpSpPr>
        <p:grpSpPr>
          <a:xfrm>
            <a:off x="175811" y="66675"/>
            <a:ext cx="5949669" cy="646847"/>
            <a:chOff x="0" y="0"/>
            <a:chExt cx="7932892" cy="862463"/>
          </a:xfrm>
        </p:grpSpPr>
        <p:sp>
          <p:nvSpPr>
            <p:cNvPr id="11" name="TextBox 11">
              <a:extLst>
                <a:ext uri="{FF2B5EF4-FFF2-40B4-BE49-F238E27FC236}">
                  <a16:creationId xmlns:a16="http://schemas.microsoft.com/office/drawing/2014/main" id="{6D19C9E4-A562-A499-8A06-1565E67B9A6D}"/>
                </a:ext>
              </a:extLst>
            </p:cNvPr>
            <p:cNvSpPr txBox="1"/>
            <p:nvPr/>
          </p:nvSpPr>
          <p:spPr>
            <a:xfrm>
              <a:off x="940624" y="53600"/>
              <a:ext cx="6992268" cy="808863"/>
            </a:xfrm>
            <a:prstGeom prst="rect">
              <a:avLst/>
            </a:prstGeom>
          </p:spPr>
          <p:txBody>
            <a:bodyPr lIns="0" tIns="0" rIns="0" bIns="0" rtlCol="0" anchor="t">
              <a:spAutoFit/>
            </a:bodyPr>
            <a:lstStyle/>
            <a:p>
              <a:pPr algn="just">
                <a:lnSpc>
                  <a:spcPts val="2502"/>
                </a:lnSpc>
              </a:pPr>
              <a:r>
                <a:rPr lang="en-US" sz="1800" b="1">
                  <a:solidFill>
                    <a:srgbClr val="FFFFFF"/>
                  </a:solidFill>
                  <a:latin typeface="Open Sans Bold"/>
                  <a:ea typeface="Open Sans Bold"/>
                  <a:cs typeface="Open Sans Bold"/>
                  <a:sym typeface="Open Sans Bold"/>
                </a:rPr>
                <a:t>HV-07</a:t>
              </a:r>
            </a:p>
            <a:p>
              <a:pPr algn="just">
                <a:lnSpc>
                  <a:spcPts val="2502"/>
                </a:lnSpc>
              </a:pPr>
              <a:r>
                <a:rPr lang="en-US" sz="1800">
                  <a:solidFill>
                    <a:srgbClr val="FFFFFF"/>
                  </a:solidFill>
                  <a:latin typeface="Open Sans"/>
                  <a:ea typeface="Open Sans"/>
                  <a:cs typeface="Open Sans"/>
                  <a:sym typeface="Open Sans"/>
                </a:rPr>
                <a:t>DISTRIKTSRÅDET, AGDER HEIMEVERNSDISTRIKT</a:t>
              </a:r>
            </a:p>
          </p:txBody>
        </p:sp>
        <p:sp>
          <p:nvSpPr>
            <p:cNvPr id="12" name="Freeform 12">
              <a:extLst>
                <a:ext uri="{FF2B5EF4-FFF2-40B4-BE49-F238E27FC236}">
                  <a16:creationId xmlns:a16="http://schemas.microsoft.com/office/drawing/2014/main" id="{0ADE55E3-3233-07A0-5ED0-5E791610626F}"/>
                </a:ext>
              </a:extLst>
            </p:cNvPr>
            <p:cNvSpPr/>
            <p:nvPr/>
          </p:nvSpPr>
          <p:spPr>
            <a:xfrm>
              <a:off x="0"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nb-NO"/>
            </a:p>
          </p:txBody>
        </p:sp>
      </p:grpSp>
      <p:grpSp>
        <p:nvGrpSpPr>
          <p:cNvPr id="13" name="Group 2">
            <a:extLst>
              <a:ext uri="{FF2B5EF4-FFF2-40B4-BE49-F238E27FC236}">
                <a16:creationId xmlns:a16="http://schemas.microsoft.com/office/drawing/2014/main" id="{C34A2A95-6CF0-2CF2-1041-F72049771107}"/>
              </a:ext>
            </a:extLst>
          </p:cNvPr>
          <p:cNvGrpSpPr/>
          <p:nvPr/>
        </p:nvGrpSpPr>
        <p:grpSpPr>
          <a:xfrm rot="2700000">
            <a:off x="27195966" y="3231270"/>
            <a:ext cx="21617" cy="828231"/>
            <a:chOff x="0" y="0"/>
            <a:chExt cx="6350000" cy="6339840"/>
          </a:xfrm>
        </p:grpSpPr>
        <p:sp>
          <p:nvSpPr>
            <p:cNvPr id="30" name="Freeform 3">
              <a:extLst>
                <a:ext uri="{FF2B5EF4-FFF2-40B4-BE49-F238E27FC236}">
                  <a16:creationId xmlns:a16="http://schemas.microsoft.com/office/drawing/2014/main" id="{D8B42911-BF70-18E2-7EB2-368E75881E6C}"/>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sp>
        <p:nvSpPr>
          <p:cNvPr id="31" name="TextBox 14">
            <a:extLst>
              <a:ext uri="{FF2B5EF4-FFF2-40B4-BE49-F238E27FC236}">
                <a16:creationId xmlns:a16="http://schemas.microsoft.com/office/drawing/2014/main" id="{AF5DEB24-9340-932F-4452-27D47DDEFCD5}"/>
              </a:ext>
            </a:extLst>
          </p:cNvPr>
          <p:cNvSpPr txBox="1"/>
          <p:nvPr/>
        </p:nvSpPr>
        <p:spPr>
          <a:xfrm>
            <a:off x="1287796" y="2213527"/>
            <a:ext cx="15775837" cy="446341"/>
          </a:xfrm>
          <a:prstGeom prst="rect">
            <a:avLst/>
          </a:prstGeom>
        </p:spPr>
        <p:txBody>
          <a:bodyPr wrap="square" lIns="0" tIns="0" rIns="0" bIns="0" rtlCol="0" anchor="t">
            <a:spAutoFit/>
          </a:bodyPr>
          <a:lstStyle/>
          <a:p>
            <a:pPr algn="l">
              <a:lnSpc>
                <a:spcPts val="3720"/>
              </a:lnSpc>
            </a:pPr>
            <a:r>
              <a:rPr lang="en-US" sz="3000" b="1" dirty="0">
                <a:solidFill>
                  <a:srgbClr val="FFFFFF"/>
                </a:solidFill>
                <a:latin typeface="Inter Bold"/>
                <a:ea typeface="Inter Bold"/>
                <a:cs typeface="Inter Bold"/>
                <a:sym typeface="Inter Bold"/>
              </a:rPr>
              <a:t>KOMMUNAL BEREDSKAPSPLIKT</a:t>
            </a:r>
          </a:p>
        </p:txBody>
      </p:sp>
      <p:pic>
        <p:nvPicPr>
          <p:cNvPr id="32" name="Picture 2">
            <a:extLst>
              <a:ext uri="{FF2B5EF4-FFF2-40B4-BE49-F238E27FC236}">
                <a16:creationId xmlns:a16="http://schemas.microsoft.com/office/drawing/2014/main" id="{6C4D0659-624A-0DB0-B1BE-1D11EEAA812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040" y="6466660"/>
            <a:ext cx="11363984" cy="3949116"/>
          </a:xfrm>
          <a:prstGeom prst="rect">
            <a:avLst/>
          </a:prstGeom>
          <a:noFill/>
          <a:extLst>
            <a:ext uri="{909E8E84-426E-40DD-AFC4-6F175D3DCCD1}">
              <a14:hiddenFill xmlns:a14="http://schemas.microsoft.com/office/drawing/2010/main">
                <a:solidFill>
                  <a:srgbClr val="FFFFFF"/>
                </a:solidFill>
              </a14:hiddenFill>
            </a:ext>
          </a:extLst>
        </p:spPr>
      </p:pic>
      <p:sp>
        <p:nvSpPr>
          <p:cNvPr id="37" name="TekstSylinder 36">
            <a:extLst>
              <a:ext uri="{FF2B5EF4-FFF2-40B4-BE49-F238E27FC236}">
                <a16:creationId xmlns:a16="http://schemas.microsoft.com/office/drawing/2014/main" id="{B1AEBDEA-896A-BEDC-0B8B-D77192119642}"/>
              </a:ext>
            </a:extLst>
          </p:cNvPr>
          <p:cNvSpPr txBox="1"/>
          <p:nvPr/>
        </p:nvSpPr>
        <p:spPr>
          <a:xfrm>
            <a:off x="1287796" y="2892256"/>
            <a:ext cx="10485104" cy="3046988"/>
          </a:xfrm>
          <a:prstGeom prst="rect">
            <a:avLst/>
          </a:prstGeom>
          <a:noFill/>
        </p:spPr>
        <p:txBody>
          <a:bodyPr wrap="square">
            <a:spAutoFit/>
          </a:bodyPr>
          <a:lstStyle/>
          <a:p>
            <a:pPr marL="457200" indent="-457200">
              <a:buFont typeface="Arial" panose="020B0604020202020204" pitchFamily="34" charset="0"/>
              <a:buChar char="•"/>
            </a:pPr>
            <a:r>
              <a:rPr lang="nn-NO"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Kommunene</a:t>
            </a:r>
            <a:r>
              <a:rPr lang="nn-NO"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har et bredt ansvar for beredskap på mange områder</a:t>
            </a:r>
          </a:p>
          <a:p>
            <a:pPr marL="457200" indent="-457200">
              <a:buFont typeface="Arial" panose="020B0604020202020204" pitchFamily="34" charset="0"/>
              <a:buChar char="•"/>
            </a:pPr>
            <a:r>
              <a:rPr lang="nn-NO"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Kommunene</a:t>
            </a:r>
            <a:r>
              <a:rPr lang="nn-NO"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har </a:t>
            </a:r>
            <a:r>
              <a:rPr lang="nn-NO"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samme</a:t>
            </a:r>
            <a:r>
              <a:rPr lang="nn-NO"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ansvar i fredstid og krise</a:t>
            </a:r>
          </a:p>
          <a:p>
            <a:pPr marL="457200" indent="-457200">
              <a:buFont typeface="Arial" panose="020B0604020202020204" pitchFamily="34" charset="0"/>
              <a:buChar char="•"/>
            </a:pPr>
            <a:r>
              <a:rPr lang="nb-NO"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Krav til kommunal beredskapsplikt ble gjort gjeldende fra 1. januar 2010 gjennom endringer i sivilforsvarsloven. </a:t>
            </a:r>
            <a:endParaRPr lang="nn-NO"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kstSylinder 37">
            <a:extLst>
              <a:ext uri="{FF2B5EF4-FFF2-40B4-BE49-F238E27FC236}">
                <a16:creationId xmlns:a16="http://schemas.microsoft.com/office/drawing/2014/main" id="{749D77B7-CE6C-0DE8-5197-C7D3E76951BA}"/>
              </a:ext>
            </a:extLst>
          </p:cNvPr>
          <p:cNvSpPr txBox="1"/>
          <p:nvPr/>
        </p:nvSpPr>
        <p:spPr>
          <a:xfrm>
            <a:off x="12893071" y="306558"/>
            <a:ext cx="4846886" cy="5663089"/>
          </a:xfrm>
          <a:prstGeom prst="rect">
            <a:avLst/>
          </a:prstGeom>
          <a:noFill/>
          <a:ln cap="rnd">
            <a:noFill/>
          </a:ln>
          <a:effectLst>
            <a:softEdge rad="0"/>
          </a:effectLst>
        </p:spPr>
        <p:txBody>
          <a:bodyPr wrap="square">
            <a:spAutoFit/>
          </a:bodyPr>
          <a:lstStyle/>
          <a:p>
            <a:r>
              <a:rPr lang="nb-NO" sz="3000" b="1" dirty="0">
                <a:latin typeface="Open Sans" panose="020B0606030504020204" pitchFamily="34" charset="0"/>
                <a:ea typeface="Open Sans" panose="020B0606030504020204" pitchFamily="34" charset="0"/>
                <a:cs typeface="Open Sans" panose="020B0606030504020204" pitchFamily="34" charset="0"/>
              </a:rPr>
              <a:t>NYTT NETTVERK FOR TRYGGERE KOMMUNER OG FYLKESKOMMUNER </a:t>
            </a:r>
          </a:p>
          <a:p>
            <a:endParaRPr lang="nb-NO" sz="1600" dirty="0">
              <a:latin typeface="Open Sans" panose="020B0606030504020204" pitchFamily="34" charset="0"/>
              <a:ea typeface="Open Sans" panose="020B0606030504020204" pitchFamily="34" charset="0"/>
              <a:cs typeface="Open Sans" panose="020B0606030504020204" pitchFamily="34" charset="0"/>
            </a:endParaRPr>
          </a:p>
          <a:p>
            <a:r>
              <a:rPr lang="nb-NO" sz="1600" dirty="0">
                <a:latin typeface="Open Sans" panose="020B0606030504020204" pitchFamily="34" charset="0"/>
                <a:ea typeface="Open Sans" panose="020B0606030504020204" pitchFamily="34" charset="0"/>
                <a:cs typeface="Open Sans" panose="020B0606030504020204" pitchFamily="34" charset="0"/>
              </a:rPr>
              <a:t>Nettverket inngår i KS’ strategiske satsing for perioden 2025–2028 og er en konkret del av satsingen:</a:t>
            </a:r>
          </a:p>
          <a:p>
            <a:r>
              <a:rPr lang="nb-NO" sz="1600" dirty="0">
                <a:latin typeface="Open Sans" panose="020B0606030504020204" pitchFamily="34" charset="0"/>
                <a:ea typeface="Open Sans" panose="020B0606030504020204" pitchFamily="34" charset="0"/>
                <a:cs typeface="Open Sans" panose="020B0606030504020204" pitchFamily="34" charset="0"/>
              </a:rPr>
              <a:t> </a:t>
            </a:r>
          </a:p>
          <a:p>
            <a:r>
              <a:rPr lang="nb-NO" sz="1600" dirty="0">
                <a:latin typeface="Open Sans" panose="020B0606030504020204" pitchFamily="34" charset="0"/>
                <a:ea typeface="Open Sans" panose="020B0606030504020204" pitchFamily="34" charset="0"/>
                <a:cs typeface="Open Sans" panose="020B0606030504020204" pitchFamily="34" charset="0"/>
              </a:rPr>
              <a:t>«Sikre og motstandsdyktige kommuner og fylkeskommuner – felles løft for styrket samfunnssikkerhet og beredskap».</a:t>
            </a:r>
          </a:p>
          <a:p>
            <a:r>
              <a:rPr lang="nb-NO" sz="1600" dirty="0">
                <a:latin typeface="Open Sans" panose="020B0606030504020204" pitchFamily="34" charset="0"/>
                <a:ea typeface="Open Sans" panose="020B0606030504020204" pitchFamily="34" charset="0"/>
                <a:cs typeface="Open Sans" panose="020B0606030504020204" pitchFamily="34" charset="0"/>
              </a:rPr>
              <a:t> </a:t>
            </a:r>
          </a:p>
          <a:p>
            <a:r>
              <a:rPr lang="nb-NO" sz="1600" dirty="0">
                <a:latin typeface="Open Sans" panose="020B0606030504020204" pitchFamily="34" charset="0"/>
                <a:ea typeface="Open Sans" panose="020B0606030504020204" pitchFamily="34" charset="0"/>
                <a:cs typeface="Open Sans" panose="020B0606030504020204" pitchFamily="34" charset="0"/>
              </a:rPr>
              <a:t>Ett slikt nettverk vil øke kompetansen og fokuset på beredskap generelt i kommunene og fylkeskommunen på Agder.</a:t>
            </a:r>
          </a:p>
          <a:p>
            <a:endParaRPr lang="nb-NO" sz="1600" dirty="0">
              <a:latin typeface="Open Sans" panose="020B0606030504020204" pitchFamily="34" charset="0"/>
              <a:ea typeface="Open Sans" panose="020B0606030504020204" pitchFamily="34" charset="0"/>
              <a:cs typeface="Open Sans" panose="020B0606030504020204" pitchFamily="34" charset="0"/>
            </a:endParaRPr>
          </a:p>
          <a:p>
            <a:r>
              <a:rPr lang="nb-NO" sz="1600" dirty="0">
                <a:latin typeface="Open Sans" panose="020B0606030504020204" pitchFamily="34" charset="0"/>
                <a:ea typeface="Open Sans" panose="020B0606030504020204" pitchFamily="34" charset="0"/>
                <a:cs typeface="Open Sans" panose="020B0606030504020204" pitchFamily="34" charset="0"/>
              </a:rPr>
              <a:t>Les mer: </a:t>
            </a:r>
          </a:p>
          <a:p>
            <a:pPr marL="285750" indent="-285750">
              <a:buFont typeface="Arial" panose="020B0604020202020204" pitchFamily="34" charset="0"/>
              <a:buChar char="•"/>
            </a:pPr>
            <a:r>
              <a:rPr lang="nb-NO" sz="16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Stor interesse for beredskapsnettverket for kommuner og fylkeskommuner</a:t>
            </a:r>
            <a:endParaRPr lang="nb-NO"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nb-NO" sz="16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KS' sider om samfunnssikkerhet og beredskap</a:t>
            </a:r>
            <a:endParaRPr lang="nb-NO"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Bilde 41">
            <a:extLst>
              <a:ext uri="{FF2B5EF4-FFF2-40B4-BE49-F238E27FC236}">
                <a16:creationId xmlns:a16="http://schemas.microsoft.com/office/drawing/2014/main" id="{064DF376-5C50-D06B-B22C-4F5E9BAD142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51666">
            <a:off x="13458434" y="6291582"/>
            <a:ext cx="3503932" cy="4618173"/>
          </a:xfrm>
          <a:prstGeom prst="rect">
            <a:avLst/>
          </a:prstGeom>
        </p:spPr>
      </p:pic>
    </p:spTree>
    <p:extLst>
      <p:ext uri="{BB962C8B-B14F-4D97-AF65-F5344CB8AC3E}">
        <p14:creationId xmlns:p14="http://schemas.microsoft.com/office/powerpoint/2010/main" val="236650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01E1E"/>
        </a:solidFill>
        <a:effectLst/>
      </p:bgPr>
    </p:bg>
    <p:spTree>
      <p:nvGrpSpPr>
        <p:cNvPr id="1" name="">
          <a:extLst>
            <a:ext uri="{FF2B5EF4-FFF2-40B4-BE49-F238E27FC236}">
              <a16:creationId xmlns:a16="http://schemas.microsoft.com/office/drawing/2014/main" id="{1ECF77AF-A9EF-63E5-A199-566E8007CAAD}"/>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FEA7EAD-C522-0C9B-319F-1D34D201C24B}"/>
              </a:ext>
            </a:extLst>
          </p:cNvPr>
          <p:cNvGrpSpPr/>
          <p:nvPr/>
        </p:nvGrpSpPr>
        <p:grpSpPr>
          <a:xfrm>
            <a:off x="12581411" y="-152400"/>
            <a:ext cx="5706589" cy="5295900"/>
            <a:chOff x="0" y="-38100"/>
            <a:chExt cx="1502970" cy="1392768"/>
          </a:xfrm>
        </p:grpSpPr>
        <p:sp>
          <p:nvSpPr>
            <p:cNvPr id="5" name="Freeform 5">
              <a:extLst>
                <a:ext uri="{FF2B5EF4-FFF2-40B4-BE49-F238E27FC236}">
                  <a16:creationId xmlns:a16="http://schemas.microsoft.com/office/drawing/2014/main" id="{419A66D1-D415-64A9-7F13-D6318883C318}"/>
                </a:ext>
              </a:extLst>
            </p:cNvPr>
            <p:cNvSpPr/>
            <p:nvPr/>
          </p:nvSpPr>
          <p:spPr>
            <a:xfrm>
              <a:off x="0" y="0"/>
              <a:ext cx="1502970" cy="1354668"/>
            </a:xfrm>
            <a:custGeom>
              <a:avLst/>
              <a:gdLst/>
              <a:ahLst/>
              <a:cxnLst/>
              <a:rect l="l" t="t" r="r" b="b"/>
              <a:pathLst>
                <a:path w="1502970" h="1354667">
                  <a:moveTo>
                    <a:pt x="0" y="0"/>
                  </a:moveTo>
                  <a:lnTo>
                    <a:pt x="1502970" y="0"/>
                  </a:lnTo>
                  <a:lnTo>
                    <a:pt x="1502970" y="1354667"/>
                  </a:lnTo>
                  <a:lnTo>
                    <a:pt x="0" y="1354667"/>
                  </a:lnTo>
                  <a:close/>
                </a:path>
              </a:pathLst>
            </a:custGeom>
            <a:solidFill>
              <a:srgbClr val="F67D30"/>
            </a:solidFill>
          </p:spPr>
          <p:txBody>
            <a:bodyPr/>
            <a:lstStyle/>
            <a:p>
              <a:endParaRPr lang="nb-NO"/>
            </a:p>
          </p:txBody>
        </p:sp>
        <p:sp>
          <p:nvSpPr>
            <p:cNvPr id="6" name="TextBox 6">
              <a:extLst>
                <a:ext uri="{FF2B5EF4-FFF2-40B4-BE49-F238E27FC236}">
                  <a16:creationId xmlns:a16="http://schemas.microsoft.com/office/drawing/2014/main" id="{59E42F42-3E2F-5B11-7684-CC604A453682}"/>
                </a:ext>
              </a:extLst>
            </p:cNvPr>
            <p:cNvSpPr txBox="1"/>
            <p:nvPr/>
          </p:nvSpPr>
          <p:spPr>
            <a:xfrm>
              <a:off x="0" y="-38100"/>
              <a:ext cx="1502970" cy="1392768"/>
            </a:xfrm>
            <a:prstGeom prst="rect">
              <a:avLst/>
            </a:prstGeom>
          </p:spPr>
          <p:txBody>
            <a:bodyPr lIns="50800" tIns="50800" rIns="50800" bIns="50800" rtlCol="0" anchor="ctr"/>
            <a:lstStyle/>
            <a:p>
              <a:pPr algn="ctr">
                <a:lnSpc>
                  <a:spcPts val="2659"/>
                </a:lnSpc>
              </a:pPr>
              <a:endParaRPr/>
            </a:p>
          </p:txBody>
        </p:sp>
      </p:grpSp>
      <p:grpSp>
        <p:nvGrpSpPr>
          <p:cNvPr id="7" name="Group 7">
            <a:extLst>
              <a:ext uri="{FF2B5EF4-FFF2-40B4-BE49-F238E27FC236}">
                <a16:creationId xmlns:a16="http://schemas.microsoft.com/office/drawing/2014/main" id="{166496DA-D406-D70A-5214-112EB81726BD}"/>
              </a:ext>
            </a:extLst>
          </p:cNvPr>
          <p:cNvGrpSpPr/>
          <p:nvPr/>
        </p:nvGrpSpPr>
        <p:grpSpPr>
          <a:xfrm>
            <a:off x="944897" y="1356305"/>
            <a:ext cx="1245141" cy="47625"/>
            <a:chOff x="0" y="0"/>
            <a:chExt cx="327938" cy="12543"/>
          </a:xfrm>
        </p:grpSpPr>
        <p:sp>
          <p:nvSpPr>
            <p:cNvPr id="8" name="Freeform 8">
              <a:extLst>
                <a:ext uri="{FF2B5EF4-FFF2-40B4-BE49-F238E27FC236}">
                  <a16:creationId xmlns:a16="http://schemas.microsoft.com/office/drawing/2014/main" id="{48404D3F-983F-1819-1438-F2EC8970A1DE}"/>
                </a:ext>
              </a:extLst>
            </p:cNvPr>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9" name="TextBox 9">
              <a:extLst>
                <a:ext uri="{FF2B5EF4-FFF2-40B4-BE49-F238E27FC236}">
                  <a16:creationId xmlns:a16="http://schemas.microsoft.com/office/drawing/2014/main" id="{0D45AC17-E5E1-9DDF-AD59-14560233BB37}"/>
                </a:ext>
              </a:extLst>
            </p:cNvPr>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a:extLst>
              <a:ext uri="{FF2B5EF4-FFF2-40B4-BE49-F238E27FC236}">
                <a16:creationId xmlns:a16="http://schemas.microsoft.com/office/drawing/2014/main" id="{2AB702E2-7BBB-E166-03EA-C4B5E742D6FE}"/>
              </a:ext>
            </a:extLst>
          </p:cNvPr>
          <p:cNvGrpSpPr/>
          <p:nvPr/>
        </p:nvGrpSpPr>
        <p:grpSpPr>
          <a:xfrm>
            <a:off x="175811" y="66675"/>
            <a:ext cx="5949669" cy="646847"/>
            <a:chOff x="0" y="0"/>
            <a:chExt cx="7932892" cy="862463"/>
          </a:xfrm>
        </p:grpSpPr>
        <p:sp>
          <p:nvSpPr>
            <p:cNvPr id="11" name="TextBox 11">
              <a:extLst>
                <a:ext uri="{FF2B5EF4-FFF2-40B4-BE49-F238E27FC236}">
                  <a16:creationId xmlns:a16="http://schemas.microsoft.com/office/drawing/2014/main" id="{735BC7A5-9ABB-3BE7-A47C-D7A128CBEC3B}"/>
                </a:ext>
              </a:extLst>
            </p:cNvPr>
            <p:cNvSpPr txBox="1"/>
            <p:nvPr/>
          </p:nvSpPr>
          <p:spPr>
            <a:xfrm>
              <a:off x="940624" y="53600"/>
              <a:ext cx="6992268" cy="808863"/>
            </a:xfrm>
            <a:prstGeom prst="rect">
              <a:avLst/>
            </a:prstGeom>
          </p:spPr>
          <p:txBody>
            <a:bodyPr lIns="0" tIns="0" rIns="0" bIns="0" rtlCol="0" anchor="t">
              <a:spAutoFit/>
            </a:bodyPr>
            <a:lstStyle/>
            <a:p>
              <a:pPr algn="just">
                <a:lnSpc>
                  <a:spcPts val="2502"/>
                </a:lnSpc>
              </a:pPr>
              <a:r>
                <a:rPr lang="en-US" sz="1800" b="1">
                  <a:solidFill>
                    <a:srgbClr val="FFFFFF"/>
                  </a:solidFill>
                  <a:latin typeface="Open Sans Bold"/>
                  <a:ea typeface="Open Sans Bold"/>
                  <a:cs typeface="Open Sans Bold"/>
                  <a:sym typeface="Open Sans Bold"/>
                </a:rPr>
                <a:t>HV-07</a:t>
              </a:r>
            </a:p>
            <a:p>
              <a:pPr algn="just">
                <a:lnSpc>
                  <a:spcPts val="2502"/>
                </a:lnSpc>
              </a:pPr>
              <a:r>
                <a:rPr lang="en-US" sz="1800">
                  <a:solidFill>
                    <a:srgbClr val="FFFFFF"/>
                  </a:solidFill>
                  <a:latin typeface="Open Sans"/>
                  <a:ea typeface="Open Sans"/>
                  <a:cs typeface="Open Sans"/>
                  <a:sym typeface="Open Sans"/>
                </a:rPr>
                <a:t>DISTRIKTSRÅDET, AGDER HEIMEVERNSDISTRIKT</a:t>
              </a:r>
            </a:p>
          </p:txBody>
        </p:sp>
        <p:sp>
          <p:nvSpPr>
            <p:cNvPr id="12" name="Freeform 12">
              <a:extLst>
                <a:ext uri="{FF2B5EF4-FFF2-40B4-BE49-F238E27FC236}">
                  <a16:creationId xmlns:a16="http://schemas.microsoft.com/office/drawing/2014/main" id="{EE201F27-BDE0-6AF4-A94F-99E55999C93E}"/>
                </a:ext>
              </a:extLst>
            </p:cNvPr>
            <p:cNvSpPr/>
            <p:nvPr/>
          </p:nvSpPr>
          <p:spPr>
            <a:xfrm>
              <a:off x="0"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nb-NO"/>
            </a:p>
          </p:txBody>
        </p:sp>
      </p:grpSp>
      <p:grpSp>
        <p:nvGrpSpPr>
          <p:cNvPr id="2" name="Group 2">
            <a:extLst>
              <a:ext uri="{FF2B5EF4-FFF2-40B4-BE49-F238E27FC236}">
                <a16:creationId xmlns:a16="http://schemas.microsoft.com/office/drawing/2014/main" id="{0EBD7A9F-1800-8A30-3C23-9CB41EE1D932}"/>
              </a:ext>
            </a:extLst>
          </p:cNvPr>
          <p:cNvGrpSpPr/>
          <p:nvPr/>
        </p:nvGrpSpPr>
        <p:grpSpPr>
          <a:xfrm rot="2700000">
            <a:off x="17822553" y="8135882"/>
            <a:ext cx="930895" cy="929405"/>
            <a:chOff x="0" y="0"/>
            <a:chExt cx="6350000" cy="6339840"/>
          </a:xfrm>
        </p:grpSpPr>
        <p:sp>
          <p:nvSpPr>
            <p:cNvPr id="3" name="Freeform 3">
              <a:extLst>
                <a:ext uri="{FF2B5EF4-FFF2-40B4-BE49-F238E27FC236}">
                  <a16:creationId xmlns:a16="http://schemas.microsoft.com/office/drawing/2014/main" id="{1A3DB253-D5E0-64FD-039C-20637B3271CC}"/>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sp>
        <p:nvSpPr>
          <p:cNvPr id="29" name="TekstSylinder 28">
            <a:extLst>
              <a:ext uri="{FF2B5EF4-FFF2-40B4-BE49-F238E27FC236}">
                <a16:creationId xmlns:a16="http://schemas.microsoft.com/office/drawing/2014/main" id="{54C41E09-62A9-F9F1-DBD0-CFE704FEBBD9}"/>
              </a:ext>
            </a:extLst>
          </p:cNvPr>
          <p:cNvSpPr txBox="1"/>
          <p:nvPr/>
        </p:nvSpPr>
        <p:spPr>
          <a:xfrm>
            <a:off x="438150" y="2768626"/>
            <a:ext cx="10039350" cy="1938992"/>
          </a:xfrm>
          <a:prstGeom prst="rect">
            <a:avLst/>
          </a:prstGeom>
          <a:noFill/>
        </p:spPr>
        <p:txBody>
          <a:bodyPr wrap="square">
            <a:spAutoFit/>
          </a:bodyPr>
          <a:lstStyle/>
          <a:p>
            <a:pPr marL="914400" lvl="1" indent="-457200">
              <a:buFont typeface="+mj-lt"/>
              <a:buAutoNum type="arabicPeriod"/>
            </a:pPr>
            <a:r>
              <a:rPr lang="nb-NO" sz="2400" dirty="0">
                <a:solidFill>
                  <a:srgbClr val="FFFFFF"/>
                </a:solidFill>
                <a:latin typeface="Open Sans" panose="020B0606030504020204" pitchFamily="34" charset="0"/>
                <a:ea typeface="Open Sans" panose="020B0606030504020204" pitchFamily="34" charset="0"/>
                <a:cs typeface="Open Sans" panose="020B0606030504020204" pitchFamily="34" charset="0"/>
              </a:rPr>
              <a:t>Kartlegg kritiske områder</a:t>
            </a:r>
          </a:p>
          <a:p>
            <a:pPr marL="914400" lvl="1" indent="-457200">
              <a:buFont typeface="+mj-lt"/>
              <a:buAutoNum type="arabicPeriod"/>
            </a:pPr>
            <a:r>
              <a:rPr lang="nb-NO" sz="2400" dirty="0">
                <a:solidFill>
                  <a:srgbClr val="FFFFFF"/>
                </a:solidFill>
                <a:latin typeface="Open Sans" panose="020B0606030504020204" pitchFamily="34" charset="0"/>
                <a:ea typeface="Open Sans" panose="020B0606030504020204" pitchFamily="34" charset="0"/>
                <a:cs typeface="Open Sans" panose="020B0606030504020204" pitchFamily="34" charset="0"/>
              </a:rPr>
              <a:t>Vurder konsekvensene av forstyrrelser eller stans</a:t>
            </a:r>
          </a:p>
          <a:p>
            <a:pPr marL="914400" lvl="1" indent="-457200">
              <a:buFont typeface="+mj-lt"/>
              <a:buAutoNum type="arabicPeriod"/>
            </a:pPr>
            <a:r>
              <a:rPr lang="nb-NO" sz="2400" dirty="0">
                <a:solidFill>
                  <a:srgbClr val="FFFFFF"/>
                </a:solidFill>
                <a:latin typeface="Open Sans" panose="020B0606030504020204" pitchFamily="34" charset="0"/>
                <a:ea typeface="Open Sans" panose="020B0606030504020204" pitchFamily="34" charset="0"/>
                <a:cs typeface="Open Sans" panose="020B0606030504020204" pitchFamily="34" charset="0"/>
              </a:rPr>
              <a:t>Skaff oversikt over avhengigheter</a:t>
            </a:r>
          </a:p>
          <a:p>
            <a:pPr marL="914400" lvl="1" indent="-457200">
              <a:buFont typeface="+mj-lt"/>
              <a:buAutoNum type="arabicPeriod"/>
            </a:pPr>
            <a:r>
              <a:rPr lang="nb-NO" sz="2400" dirty="0">
                <a:solidFill>
                  <a:srgbClr val="FFFFFF"/>
                </a:solidFill>
                <a:latin typeface="Open Sans" panose="020B0606030504020204" pitchFamily="34" charset="0"/>
                <a:ea typeface="Open Sans" panose="020B0606030504020204" pitchFamily="34" charset="0"/>
                <a:cs typeface="Open Sans" panose="020B0606030504020204" pitchFamily="34" charset="0"/>
              </a:rPr>
              <a:t>Gjennomfør tiltak for å sikre drift</a:t>
            </a:r>
          </a:p>
          <a:p>
            <a:pPr marL="914400" lvl="1" indent="-457200">
              <a:buFont typeface="+mj-lt"/>
              <a:buAutoNum type="arabicPeriod"/>
            </a:pPr>
            <a:r>
              <a:rPr lang="nb-NO" sz="2400" dirty="0">
                <a:solidFill>
                  <a:srgbClr val="FFFFFF"/>
                </a:solidFill>
                <a:latin typeface="Open Sans" panose="020B0606030504020204" pitchFamily="34" charset="0"/>
                <a:ea typeface="Open Sans" panose="020B0606030504020204" pitchFamily="34" charset="0"/>
                <a:cs typeface="Open Sans" panose="020B0606030504020204" pitchFamily="34" charset="0"/>
              </a:rPr>
              <a:t>Ha en plan for gjenoppretting og normalisering</a:t>
            </a:r>
          </a:p>
        </p:txBody>
      </p:sp>
      <p:grpSp>
        <p:nvGrpSpPr>
          <p:cNvPr id="13" name="Group 2">
            <a:extLst>
              <a:ext uri="{FF2B5EF4-FFF2-40B4-BE49-F238E27FC236}">
                <a16:creationId xmlns:a16="http://schemas.microsoft.com/office/drawing/2014/main" id="{AC99167D-461B-A51B-51E7-4459DE8DF4EE}"/>
              </a:ext>
            </a:extLst>
          </p:cNvPr>
          <p:cNvGrpSpPr/>
          <p:nvPr/>
        </p:nvGrpSpPr>
        <p:grpSpPr>
          <a:xfrm rot="2700000">
            <a:off x="26853066" y="3688470"/>
            <a:ext cx="21617" cy="828231"/>
            <a:chOff x="0" y="0"/>
            <a:chExt cx="6350000" cy="6339840"/>
          </a:xfrm>
        </p:grpSpPr>
        <p:sp>
          <p:nvSpPr>
            <p:cNvPr id="30" name="Freeform 3">
              <a:extLst>
                <a:ext uri="{FF2B5EF4-FFF2-40B4-BE49-F238E27FC236}">
                  <a16:creationId xmlns:a16="http://schemas.microsoft.com/office/drawing/2014/main" id="{39C4B02D-32EA-0287-208E-77C777C0F602}"/>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pic>
        <p:nvPicPr>
          <p:cNvPr id="35" name="Bilde 34" descr="Et bilde som inneholder utendørs, person, klær, militæruniform&#10;&#10;KI-generert innhold kan være feil.">
            <a:extLst>
              <a:ext uri="{FF2B5EF4-FFF2-40B4-BE49-F238E27FC236}">
                <a16:creationId xmlns:a16="http://schemas.microsoft.com/office/drawing/2014/main" id="{9497C0C2-C9F3-6E2C-90D9-000DAC6D14D3}"/>
              </a:ext>
            </a:extLst>
          </p:cNvPr>
          <p:cNvPicPr>
            <a:picLocks noChangeAspect="1"/>
          </p:cNvPicPr>
          <p:nvPr/>
        </p:nvPicPr>
        <p:blipFill>
          <a:blip r:embed="rId4" cstate="print">
            <a:extLst>
              <a:ext uri="{28A0092B-C50C-407E-A947-70E740481C1C}">
                <a14:useLocalDpi xmlns:a14="http://schemas.microsoft.com/office/drawing/2010/main" val="0"/>
              </a:ext>
            </a:extLst>
          </a:blip>
          <a:srcRect r="-44936"/>
          <a:stretch>
            <a:fillRect/>
          </a:stretch>
        </p:blipFill>
        <p:spPr>
          <a:xfrm>
            <a:off x="-171430" y="5162973"/>
            <a:ext cx="18459430" cy="5495353"/>
          </a:xfrm>
          <a:prstGeom prst="rect">
            <a:avLst/>
          </a:prstGeom>
        </p:spPr>
      </p:pic>
      <p:sp>
        <p:nvSpPr>
          <p:cNvPr id="33" name="TextBox 14">
            <a:extLst>
              <a:ext uri="{FF2B5EF4-FFF2-40B4-BE49-F238E27FC236}">
                <a16:creationId xmlns:a16="http://schemas.microsoft.com/office/drawing/2014/main" id="{275F8ED4-1F1F-FDD2-009E-107FF1AEEEA7}"/>
              </a:ext>
            </a:extLst>
          </p:cNvPr>
          <p:cNvSpPr txBox="1"/>
          <p:nvPr/>
        </p:nvSpPr>
        <p:spPr>
          <a:xfrm>
            <a:off x="939622" y="1749930"/>
            <a:ext cx="11203639" cy="488275"/>
          </a:xfrm>
          <a:prstGeom prst="rect">
            <a:avLst/>
          </a:prstGeom>
        </p:spPr>
        <p:txBody>
          <a:bodyPr wrap="square" lIns="0" tIns="0" rIns="0" bIns="0" rtlCol="0" anchor="t">
            <a:spAutoFit/>
          </a:bodyPr>
          <a:lstStyle/>
          <a:p>
            <a:pPr>
              <a:lnSpc>
                <a:spcPts val="3720"/>
              </a:lnSpc>
            </a:pPr>
            <a:r>
              <a:rPr lang="en-US" sz="4000" b="1"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Inter Bold"/>
              </a:rPr>
              <a:t>Råd</a:t>
            </a:r>
            <a:r>
              <a:rPr lang="en-US" sz="40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Inter Bold"/>
              </a:rPr>
              <a:t> om </a:t>
            </a:r>
            <a:r>
              <a:rPr lang="en-US" sz="4000" b="1"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Inter Bold"/>
              </a:rPr>
              <a:t>egenberedskap</a:t>
            </a:r>
            <a:r>
              <a:rPr lang="en-US" sz="40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Inter Bold"/>
              </a:rPr>
              <a:t> for </a:t>
            </a:r>
            <a:r>
              <a:rPr lang="en-US" sz="4000" b="1"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Inter Bold"/>
              </a:rPr>
              <a:t>virksomheter</a:t>
            </a:r>
            <a:endParaRPr lang="en-US" sz="40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Inter Bold"/>
            </a:endParaRPr>
          </a:p>
        </p:txBody>
      </p:sp>
      <p:sp>
        <p:nvSpPr>
          <p:cNvPr id="19" name="TekstSylinder 18">
            <a:extLst>
              <a:ext uri="{FF2B5EF4-FFF2-40B4-BE49-F238E27FC236}">
                <a16:creationId xmlns:a16="http://schemas.microsoft.com/office/drawing/2014/main" id="{17D73663-735E-12CB-73FE-43A19648F26E}"/>
              </a:ext>
            </a:extLst>
          </p:cNvPr>
          <p:cNvSpPr txBox="1"/>
          <p:nvPr/>
        </p:nvSpPr>
        <p:spPr>
          <a:xfrm>
            <a:off x="814866" y="2135538"/>
            <a:ext cx="13646258" cy="369332"/>
          </a:xfrm>
          <a:prstGeom prst="rect">
            <a:avLst/>
          </a:prstGeom>
          <a:noFill/>
        </p:spPr>
        <p:txBody>
          <a:bodyPr wrap="square">
            <a:spAutoFit/>
          </a:bodyPr>
          <a:lstStyle/>
          <a:p>
            <a:r>
              <a:rPr lang="nb-NO" dirty="0">
                <a:solidFill>
                  <a:srgbClr val="F67D30"/>
                </a:solidFill>
                <a:hlinkClick r:id="rId5">
                  <a:extLst>
                    <a:ext uri="{A12FA001-AC4F-418D-AE19-62706E023703}">
                      <ahyp:hlinkClr xmlns:ahyp="http://schemas.microsoft.com/office/drawing/2018/hyperlinkcolor" val="tx"/>
                    </a:ext>
                  </a:extLst>
                </a:hlinkClick>
              </a:rPr>
              <a:t>Les mer på DSB sine sider</a:t>
            </a:r>
            <a:endParaRPr lang="nb-NO" dirty="0">
              <a:solidFill>
                <a:srgbClr val="F67D30"/>
              </a:solidFill>
            </a:endParaRPr>
          </a:p>
        </p:txBody>
      </p:sp>
      <p:sp>
        <p:nvSpPr>
          <p:cNvPr id="21" name="TekstSylinder 20">
            <a:extLst>
              <a:ext uri="{FF2B5EF4-FFF2-40B4-BE49-F238E27FC236}">
                <a16:creationId xmlns:a16="http://schemas.microsoft.com/office/drawing/2014/main" id="{284EAE6F-4E92-723E-9B9E-E3BF9C7A4C75}"/>
              </a:ext>
            </a:extLst>
          </p:cNvPr>
          <p:cNvSpPr txBox="1"/>
          <p:nvPr/>
        </p:nvSpPr>
        <p:spPr>
          <a:xfrm>
            <a:off x="12989452" y="1028700"/>
            <a:ext cx="4963876" cy="2739211"/>
          </a:xfrm>
          <a:prstGeom prst="rect">
            <a:avLst/>
          </a:prstGeom>
          <a:noFill/>
          <a:ln>
            <a:noFill/>
          </a:ln>
        </p:spPr>
        <p:txBody>
          <a:bodyPr wrap="square">
            <a:spAutoFit/>
          </a:bodyPr>
          <a:lstStyle/>
          <a:p>
            <a:r>
              <a:rPr lang="nb-NO" sz="3000" b="1" dirty="0">
                <a:latin typeface="Open Sans" panose="020B0606030504020204" pitchFamily="34" charset="0"/>
                <a:ea typeface="Open Sans" panose="020B0606030504020204" pitchFamily="34" charset="0"/>
                <a:cs typeface="Open Sans" panose="020B0606030504020204" pitchFamily="34" charset="0"/>
              </a:rPr>
              <a:t>ØVELSER </a:t>
            </a:r>
          </a:p>
          <a:p>
            <a:endParaRPr lang="nb-NO" sz="1600" dirty="0">
              <a:latin typeface="Open Sans" panose="020B0606030504020204" pitchFamily="34" charset="0"/>
              <a:ea typeface="Open Sans" panose="020B0606030504020204" pitchFamily="34" charset="0"/>
              <a:cs typeface="Open Sans" panose="020B0606030504020204" pitchFamily="34" charset="0"/>
            </a:endParaRPr>
          </a:p>
          <a:p>
            <a:r>
              <a:rPr lang="nb-NO" dirty="0">
                <a:latin typeface="Open Sans" panose="020B0606030504020204" pitchFamily="34" charset="0"/>
                <a:ea typeface="Open Sans" panose="020B0606030504020204" pitchFamily="34" charset="0"/>
                <a:cs typeface="Open Sans" panose="020B0606030504020204" pitchFamily="34" charset="0"/>
              </a:rPr>
              <a:t>Øvelser er et godt virkemiddel for å øke kompetansen innen forskjellige hendelseskategorier. På DSB sine sider finner du forskjellige typer øvelser med ulike scenarier som du og din virksomhet kan gjennomføre raskt og enkelt: </a:t>
            </a:r>
            <a:r>
              <a:rPr lang="nb-NO"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Øvelser for bedre beredskap og sikkerhet</a:t>
            </a:r>
            <a:endParaRPr lang="nb-NO"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uppe 13">
            <a:extLst>
              <a:ext uri="{FF2B5EF4-FFF2-40B4-BE49-F238E27FC236}">
                <a16:creationId xmlns:a16="http://schemas.microsoft.com/office/drawing/2014/main" id="{FC006BCF-C3C5-302B-35AA-739C39CCE2EB}"/>
              </a:ext>
            </a:extLst>
          </p:cNvPr>
          <p:cNvGrpSpPr/>
          <p:nvPr/>
        </p:nvGrpSpPr>
        <p:grpSpPr>
          <a:xfrm>
            <a:off x="13224905" y="6496892"/>
            <a:ext cx="4405380" cy="1564527"/>
            <a:chOff x="13224905" y="6496892"/>
            <a:chExt cx="4405380" cy="1564527"/>
          </a:xfrm>
        </p:grpSpPr>
        <p:sp>
          <p:nvSpPr>
            <p:cNvPr id="27" name="Rektangel: avrundede hjørner 26">
              <a:extLst>
                <a:ext uri="{FF2B5EF4-FFF2-40B4-BE49-F238E27FC236}">
                  <a16:creationId xmlns:a16="http://schemas.microsoft.com/office/drawing/2014/main" id="{ADF19DFB-3F40-A838-633C-BAA25D6ECA89}"/>
                </a:ext>
              </a:extLst>
            </p:cNvPr>
            <p:cNvSpPr/>
            <p:nvPr/>
          </p:nvSpPr>
          <p:spPr>
            <a:xfrm>
              <a:off x="13224905" y="6496892"/>
              <a:ext cx="4405380" cy="1426504"/>
            </a:xfrm>
            <a:prstGeom prst="roundRect">
              <a:avLst/>
            </a:prstGeom>
            <a:solidFill>
              <a:schemeClr val="tx1">
                <a:lumMod val="50000"/>
                <a:lumOff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dirty="0"/>
            </a:p>
          </p:txBody>
        </p:sp>
        <p:sp>
          <p:nvSpPr>
            <p:cNvPr id="31" name="TekstSylinder 30">
              <a:extLst>
                <a:ext uri="{FF2B5EF4-FFF2-40B4-BE49-F238E27FC236}">
                  <a16:creationId xmlns:a16="http://schemas.microsoft.com/office/drawing/2014/main" id="{FBEB5E19-62F0-7433-4B4E-4D96298798CA}"/>
                </a:ext>
              </a:extLst>
            </p:cNvPr>
            <p:cNvSpPr txBox="1"/>
            <p:nvPr/>
          </p:nvSpPr>
          <p:spPr>
            <a:xfrm>
              <a:off x="13500111" y="6718724"/>
              <a:ext cx="3685685" cy="1342695"/>
            </a:xfrm>
            <a:prstGeom prst="rect">
              <a:avLst/>
            </a:prstGeom>
            <a:noFill/>
          </p:spPr>
          <p:txBody>
            <a:bodyPr wrap="square">
              <a:spAutoFit/>
            </a:bodyPr>
            <a:lstStyle/>
            <a:p>
              <a:pPr algn="ctr">
                <a:spcAft>
                  <a:spcPts val="1500"/>
                </a:spcAft>
                <a:buNone/>
              </a:pPr>
              <a:r>
                <a:rPr lang="nb-NO" sz="2000" b="1" dirty="0">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SLIK KAN KOMMUNER OG FYLKESKOMMUNER </a:t>
              </a:r>
              <a:br>
                <a:rPr lang="nb-NO" sz="2000" b="1" dirty="0">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br>
              <a:r>
                <a:rPr lang="nb-NO" sz="2000" b="1" dirty="0">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SKJERPE BEREDSKAPEN</a:t>
              </a:r>
              <a:endParaRPr lang="nb-NO"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0" name="Grafikk 39" descr="Kobling med heldekkende fyll">
              <a:extLst>
                <a:ext uri="{FF2B5EF4-FFF2-40B4-BE49-F238E27FC236}">
                  <a16:creationId xmlns:a16="http://schemas.microsoft.com/office/drawing/2014/main" id="{508565B6-C80C-E922-401B-E523595A1C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73751">
              <a:off x="16981941" y="7021886"/>
              <a:ext cx="495300" cy="654781"/>
            </a:xfrm>
            <a:prstGeom prst="rect">
              <a:avLst/>
            </a:prstGeom>
          </p:spPr>
        </p:pic>
      </p:grpSp>
    </p:spTree>
    <p:extLst>
      <p:ext uri="{BB962C8B-B14F-4D97-AF65-F5344CB8AC3E}">
        <p14:creationId xmlns:p14="http://schemas.microsoft.com/office/powerpoint/2010/main" val="1012298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01E1E"/>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grpSp>
        <p:nvGrpSpPr>
          <p:cNvPr id="4" name="Group 4"/>
          <p:cNvGrpSpPr/>
          <p:nvPr/>
        </p:nvGrpSpPr>
        <p:grpSpPr>
          <a:xfrm>
            <a:off x="12581411" y="0"/>
            <a:ext cx="5706589" cy="10287000"/>
            <a:chOff x="0" y="0"/>
            <a:chExt cx="1502970" cy="2756373"/>
          </a:xfrm>
        </p:grpSpPr>
        <p:sp>
          <p:nvSpPr>
            <p:cNvPr id="5" name="Freeform 5"/>
            <p:cNvSpPr/>
            <p:nvPr/>
          </p:nvSpPr>
          <p:spPr>
            <a:xfrm>
              <a:off x="0" y="0"/>
              <a:ext cx="1502970" cy="2756373"/>
            </a:xfrm>
            <a:custGeom>
              <a:avLst/>
              <a:gdLst/>
              <a:ahLst/>
              <a:cxnLst/>
              <a:rect l="l" t="t" r="r" b="b"/>
              <a:pathLst>
                <a:path w="1502970" h="2756373">
                  <a:moveTo>
                    <a:pt x="0" y="0"/>
                  </a:moveTo>
                  <a:lnTo>
                    <a:pt x="1502970" y="0"/>
                  </a:lnTo>
                  <a:lnTo>
                    <a:pt x="1502970" y="2756373"/>
                  </a:lnTo>
                  <a:lnTo>
                    <a:pt x="0" y="2756373"/>
                  </a:lnTo>
                  <a:close/>
                </a:path>
              </a:pathLst>
            </a:custGeom>
            <a:solidFill>
              <a:srgbClr val="F67D30"/>
            </a:solidFill>
          </p:spPr>
          <p:txBody>
            <a:bodyPr/>
            <a:lstStyle/>
            <a:p>
              <a:endParaRPr lang="nb-NO"/>
            </a:p>
          </p:txBody>
        </p:sp>
        <p:sp>
          <p:nvSpPr>
            <p:cNvPr id="6" name="TextBox 6"/>
            <p:cNvSpPr txBox="1"/>
            <p:nvPr/>
          </p:nvSpPr>
          <p:spPr>
            <a:xfrm>
              <a:off x="0" y="-38100"/>
              <a:ext cx="1502970" cy="279447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60127" y="1785376"/>
            <a:ext cx="1245141" cy="47625"/>
            <a:chOff x="0" y="0"/>
            <a:chExt cx="327938" cy="12543"/>
          </a:xfrm>
        </p:grpSpPr>
        <p:sp>
          <p:nvSpPr>
            <p:cNvPr id="8" name="Freeform 8"/>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9" name="TextBox 9"/>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75811" y="66675"/>
            <a:ext cx="5949669" cy="646847"/>
            <a:chOff x="0" y="0"/>
            <a:chExt cx="7932892" cy="862463"/>
          </a:xfrm>
        </p:grpSpPr>
        <p:sp>
          <p:nvSpPr>
            <p:cNvPr id="11" name="TextBox 11"/>
            <p:cNvSpPr txBox="1"/>
            <p:nvPr/>
          </p:nvSpPr>
          <p:spPr>
            <a:xfrm>
              <a:off x="940624" y="53600"/>
              <a:ext cx="6992268" cy="808863"/>
            </a:xfrm>
            <a:prstGeom prst="rect">
              <a:avLst/>
            </a:prstGeom>
          </p:spPr>
          <p:txBody>
            <a:bodyPr lIns="0" tIns="0" rIns="0" bIns="0" rtlCol="0" anchor="t">
              <a:spAutoFit/>
            </a:bodyPr>
            <a:lstStyle/>
            <a:p>
              <a:pPr algn="just">
                <a:lnSpc>
                  <a:spcPts val="2502"/>
                </a:lnSpc>
              </a:pPr>
              <a:r>
                <a:rPr lang="en-US" sz="1800" b="1">
                  <a:solidFill>
                    <a:srgbClr val="FFFFFF"/>
                  </a:solidFill>
                  <a:latin typeface="Open Sans Bold"/>
                  <a:ea typeface="Open Sans Bold"/>
                  <a:cs typeface="Open Sans Bold"/>
                  <a:sym typeface="Open Sans Bold"/>
                </a:rPr>
                <a:t>HV-07</a:t>
              </a:r>
            </a:p>
            <a:p>
              <a:pPr algn="just">
                <a:lnSpc>
                  <a:spcPts val="2502"/>
                </a:lnSpc>
              </a:pPr>
              <a:r>
                <a:rPr lang="en-US" sz="1800">
                  <a:solidFill>
                    <a:srgbClr val="FFFFFF"/>
                  </a:solidFill>
                  <a:latin typeface="Open Sans"/>
                  <a:ea typeface="Open Sans"/>
                  <a:cs typeface="Open Sans"/>
                  <a:sym typeface="Open Sans"/>
                </a:rPr>
                <a:t>DISTRIKTSRÅDET, AGDER HEIMEVERNSDISTRIKT</a:t>
              </a:r>
            </a:p>
          </p:txBody>
        </p:sp>
        <p:sp>
          <p:nvSpPr>
            <p:cNvPr id="12" name="Freeform 12"/>
            <p:cNvSpPr/>
            <p:nvPr/>
          </p:nvSpPr>
          <p:spPr>
            <a:xfrm>
              <a:off x="0"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nb-NO"/>
            </a:p>
          </p:txBody>
        </p:sp>
      </p:grpSp>
      <p:sp>
        <p:nvSpPr>
          <p:cNvPr id="13" name="Freeform 13"/>
          <p:cNvSpPr/>
          <p:nvPr/>
        </p:nvSpPr>
        <p:spPr>
          <a:xfrm>
            <a:off x="9525" y="5143500"/>
            <a:ext cx="12581411" cy="5141126"/>
          </a:xfrm>
          <a:custGeom>
            <a:avLst/>
            <a:gdLst/>
            <a:ahLst/>
            <a:cxnLst/>
            <a:rect l="l" t="t" r="r" b="b"/>
            <a:pathLst>
              <a:path w="12581411" h="5141126">
                <a:moveTo>
                  <a:pt x="0" y="0"/>
                </a:moveTo>
                <a:lnTo>
                  <a:pt x="12581411" y="0"/>
                </a:lnTo>
                <a:lnTo>
                  <a:pt x="12581411" y="5141126"/>
                </a:lnTo>
                <a:lnTo>
                  <a:pt x="0" y="5141126"/>
                </a:lnTo>
                <a:lnTo>
                  <a:pt x="0" y="0"/>
                </a:lnTo>
                <a:close/>
              </a:path>
            </a:pathLst>
          </a:custGeom>
          <a:blipFill>
            <a:blip r:embed="rId4" cstate="hqprint">
              <a:extLst>
                <a:ext uri="{28A0092B-C50C-407E-A947-70E740481C1C}">
                  <a14:useLocalDpi xmlns:a14="http://schemas.microsoft.com/office/drawing/2010/main" val="0"/>
                </a:ext>
              </a:extLst>
            </a:blip>
            <a:stretch>
              <a:fillRect/>
            </a:stretch>
          </a:blipFill>
        </p:spPr>
        <p:txBody>
          <a:bodyPr/>
          <a:lstStyle/>
          <a:p>
            <a:endParaRPr lang="nb-NO"/>
          </a:p>
        </p:txBody>
      </p:sp>
      <p:grpSp>
        <p:nvGrpSpPr>
          <p:cNvPr id="14" name="Group 14"/>
          <p:cNvGrpSpPr/>
          <p:nvPr/>
        </p:nvGrpSpPr>
        <p:grpSpPr>
          <a:xfrm>
            <a:off x="12797313" y="1150611"/>
            <a:ext cx="5274785" cy="1987202"/>
            <a:chOff x="0" y="0"/>
            <a:chExt cx="11966600" cy="4508250"/>
          </a:xfrm>
        </p:grpSpPr>
        <p:sp>
          <p:nvSpPr>
            <p:cNvPr id="15" name="Freeform 15"/>
            <p:cNvSpPr/>
            <p:nvPr/>
          </p:nvSpPr>
          <p:spPr>
            <a:xfrm>
              <a:off x="0" y="0"/>
              <a:ext cx="11966575" cy="4508246"/>
            </a:xfrm>
            <a:custGeom>
              <a:avLst/>
              <a:gdLst/>
              <a:ahLst/>
              <a:cxnLst/>
              <a:rect l="l" t="t" r="r" b="b"/>
              <a:pathLst>
                <a:path w="11966575" h="4508246">
                  <a:moveTo>
                    <a:pt x="0" y="0"/>
                  </a:moveTo>
                  <a:lnTo>
                    <a:pt x="11966575" y="0"/>
                  </a:lnTo>
                  <a:lnTo>
                    <a:pt x="11966575" y="4508246"/>
                  </a:lnTo>
                  <a:lnTo>
                    <a:pt x="0" y="4508246"/>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txBody>
            <a:bodyPr/>
            <a:lstStyle/>
            <a:p>
              <a:endParaRPr lang="nb-NO"/>
            </a:p>
          </p:txBody>
        </p:sp>
      </p:grpSp>
      <p:sp>
        <p:nvSpPr>
          <p:cNvPr id="16" name="Freeform 16"/>
          <p:cNvSpPr/>
          <p:nvPr/>
        </p:nvSpPr>
        <p:spPr>
          <a:xfrm>
            <a:off x="12884469" y="7541630"/>
            <a:ext cx="5053980" cy="2693902"/>
          </a:xfrm>
          <a:custGeom>
            <a:avLst/>
            <a:gdLst/>
            <a:ahLst/>
            <a:cxnLst/>
            <a:rect l="l" t="t" r="r" b="b"/>
            <a:pathLst>
              <a:path w="5053980" h="2693902">
                <a:moveTo>
                  <a:pt x="0" y="0"/>
                </a:moveTo>
                <a:lnTo>
                  <a:pt x="5053980" y="0"/>
                </a:lnTo>
                <a:lnTo>
                  <a:pt x="5053980" y="2693901"/>
                </a:lnTo>
                <a:lnTo>
                  <a:pt x="0" y="2693901"/>
                </a:lnTo>
                <a:lnTo>
                  <a:pt x="0" y="0"/>
                </a:lnTo>
                <a:close/>
              </a:path>
            </a:pathLst>
          </a:custGeom>
          <a:blipFill>
            <a:blip r:embed="rId6" cstate="email">
              <a:grayscl/>
              <a:extLst>
                <a:ext uri="{28A0092B-C50C-407E-A947-70E740481C1C}">
                  <a14:useLocalDpi xmlns:a14="http://schemas.microsoft.com/office/drawing/2010/main" val="0"/>
                </a:ext>
              </a:extLst>
            </a:blip>
            <a:stretch>
              <a:fillRect/>
            </a:stretch>
          </a:blipFill>
        </p:spPr>
        <p:txBody>
          <a:bodyPr/>
          <a:lstStyle/>
          <a:p>
            <a:endParaRPr lang="nb-NO"/>
          </a:p>
        </p:txBody>
      </p:sp>
      <p:sp>
        <p:nvSpPr>
          <p:cNvPr id="17" name="TextBox 17"/>
          <p:cNvSpPr txBox="1"/>
          <p:nvPr/>
        </p:nvSpPr>
        <p:spPr>
          <a:xfrm>
            <a:off x="960127" y="2121798"/>
            <a:ext cx="7060975" cy="470535"/>
          </a:xfrm>
          <a:prstGeom prst="rect">
            <a:avLst/>
          </a:prstGeom>
        </p:spPr>
        <p:txBody>
          <a:bodyPr lIns="0" tIns="0" rIns="0" bIns="0" rtlCol="0" anchor="t">
            <a:spAutoFit/>
          </a:bodyPr>
          <a:lstStyle/>
          <a:p>
            <a:pPr algn="l">
              <a:lnSpc>
                <a:spcPts val="3720"/>
              </a:lnSpc>
            </a:pPr>
            <a:r>
              <a:rPr lang="en-US" sz="3000" b="1">
                <a:solidFill>
                  <a:srgbClr val="FFFFFF"/>
                </a:solidFill>
                <a:latin typeface="Inter Bold"/>
                <a:ea typeface="Inter Bold"/>
                <a:cs typeface="Inter Bold"/>
                <a:sym typeface="Inter Bold"/>
              </a:rPr>
              <a:t>NØKKELPERSONELL I KOMMUNENE</a:t>
            </a:r>
          </a:p>
        </p:txBody>
      </p:sp>
      <p:sp>
        <p:nvSpPr>
          <p:cNvPr id="18" name="TextBox 18"/>
          <p:cNvSpPr txBox="1"/>
          <p:nvPr/>
        </p:nvSpPr>
        <p:spPr>
          <a:xfrm>
            <a:off x="960127" y="2796132"/>
            <a:ext cx="9269723" cy="1107996"/>
          </a:xfrm>
          <a:prstGeom prst="rect">
            <a:avLst/>
          </a:prstGeom>
        </p:spPr>
        <p:txBody>
          <a:bodyPr wrap="square" lIns="0" tIns="0" rIns="0" bIns="0" rtlCol="0" anchor="t">
            <a:spAutoFit/>
          </a:bodyPr>
          <a:lstStyle/>
          <a:p>
            <a:pPr marL="431797" lvl="1" indent="-215899" algn="just">
              <a:buFont typeface="Arial"/>
              <a:buChar char="•"/>
            </a:pPr>
            <a:r>
              <a:rPr lang="en-US" sz="2400" dirty="0">
                <a:solidFill>
                  <a:srgbClr val="FFFFFF"/>
                </a:solidFill>
                <a:latin typeface="Open Sans"/>
                <a:ea typeface="Open Sans"/>
                <a:cs typeface="Open Sans"/>
                <a:sym typeface="Open Sans"/>
              </a:rPr>
              <a:t>Har </a:t>
            </a:r>
            <a:r>
              <a:rPr lang="en-US" sz="2400" dirty="0" err="1">
                <a:solidFill>
                  <a:srgbClr val="FFFFFF"/>
                </a:solidFill>
                <a:latin typeface="Open Sans"/>
                <a:ea typeface="Open Sans"/>
                <a:cs typeface="Open Sans"/>
                <a:sym typeface="Open Sans"/>
              </a:rPr>
              <a:t>dere</a:t>
            </a:r>
            <a:r>
              <a:rPr lang="en-US" sz="2400" dirty="0">
                <a:solidFill>
                  <a:srgbClr val="FFFFFF"/>
                </a:solidFill>
                <a:latin typeface="Open Sans"/>
                <a:ea typeface="Open Sans"/>
                <a:cs typeface="Open Sans"/>
                <a:sym typeface="Open Sans"/>
              </a:rPr>
              <a:t> </a:t>
            </a:r>
            <a:r>
              <a:rPr lang="en-US" sz="2400" dirty="0" err="1">
                <a:solidFill>
                  <a:srgbClr val="FFFFFF"/>
                </a:solidFill>
                <a:latin typeface="Open Sans"/>
                <a:ea typeface="Open Sans"/>
                <a:cs typeface="Open Sans"/>
                <a:sym typeface="Open Sans"/>
              </a:rPr>
              <a:t>en</a:t>
            </a:r>
            <a:r>
              <a:rPr lang="en-US" sz="2400" dirty="0">
                <a:solidFill>
                  <a:srgbClr val="FFFFFF"/>
                </a:solidFill>
                <a:latin typeface="Open Sans"/>
                <a:ea typeface="Open Sans"/>
                <a:cs typeface="Open Sans"/>
                <a:sym typeface="Open Sans"/>
              </a:rPr>
              <a:t> plan i </a:t>
            </a:r>
            <a:r>
              <a:rPr lang="en-US" sz="2400" dirty="0" err="1">
                <a:solidFill>
                  <a:srgbClr val="FFFFFF"/>
                </a:solidFill>
                <a:latin typeface="Open Sans"/>
                <a:ea typeface="Open Sans"/>
                <a:cs typeface="Open Sans"/>
                <a:sym typeface="Open Sans"/>
              </a:rPr>
              <a:t>kommunene</a:t>
            </a:r>
            <a:r>
              <a:rPr lang="en-US" sz="2400" dirty="0">
                <a:solidFill>
                  <a:srgbClr val="FFFFFF"/>
                </a:solidFill>
                <a:latin typeface="Open Sans"/>
                <a:ea typeface="Open Sans"/>
                <a:cs typeface="Open Sans"/>
                <a:sym typeface="Open Sans"/>
              </a:rPr>
              <a:t> for </a:t>
            </a:r>
            <a:r>
              <a:rPr lang="en-US" sz="2400" dirty="0" err="1">
                <a:solidFill>
                  <a:srgbClr val="FFFFFF"/>
                </a:solidFill>
                <a:latin typeface="Open Sans"/>
                <a:ea typeface="Open Sans"/>
                <a:cs typeface="Open Sans"/>
                <a:sym typeface="Open Sans"/>
              </a:rPr>
              <a:t>nøkkelpersonell</a:t>
            </a:r>
            <a:r>
              <a:rPr lang="en-US" sz="2400" dirty="0">
                <a:solidFill>
                  <a:srgbClr val="FFFFFF"/>
                </a:solidFill>
                <a:latin typeface="Open Sans"/>
                <a:ea typeface="Open Sans"/>
                <a:cs typeface="Open Sans"/>
                <a:sym typeface="Open Sans"/>
              </a:rPr>
              <a:t> </a:t>
            </a:r>
            <a:r>
              <a:rPr lang="en-US" sz="2400" dirty="0" err="1">
                <a:solidFill>
                  <a:srgbClr val="FFFFFF"/>
                </a:solidFill>
                <a:latin typeface="Open Sans"/>
                <a:ea typeface="Open Sans"/>
                <a:cs typeface="Open Sans"/>
                <a:sym typeface="Open Sans"/>
              </a:rPr>
              <a:t>som</a:t>
            </a:r>
            <a:r>
              <a:rPr lang="en-US" sz="2400" dirty="0">
                <a:solidFill>
                  <a:srgbClr val="FFFFFF"/>
                </a:solidFill>
                <a:latin typeface="Open Sans"/>
                <a:ea typeface="Open Sans"/>
                <a:cs typeface="Open Sans"/>
                <a:sym typeface="Open Sans"/>
              </a:rPr>
              <a:t> er med i HV og </a:t>
            </a:r>
            <a:r>
              <a:rPr lang="en-US" sz="2400" dirty="0" err="1">
                <a:solidFill>
                  <a:srgbClr val="FFFFFF"/>
                </a:solidFill>
                <a:latin typeface="Open Sans"/>
                <a:ea typeface="Open Sans"/>
                <a:cs typeface="Open Sans"/>
                <a:sym typeface="Open Sans"/>
              </a:rPr>
              <a:t>Sivilforsvaret</a:t>
            </a:r>
            <a:r>
              <a:rPr lang="en-US" sz="2400" dirty="0">
                <a:solidFill>
                  <a:srgbClr val="FFFFFF"/>
                </a:solidFill>
                <a:latin typeface="Open Sans"/>
                <a:ea typeface="Open Sans"/>
                <a:cs typeface="Open Sans"/>
                <a:sym typeface="Open Sans"/>
              </a:rPr>
              <a:t>?</a:t>
            </a:r>
          </a:p>
          <a:p>
            <a:pPr marL="431797" lvl="1" indent="-215899" algn="just">
              <a:buFont typeface="Arial"/>
              <a:buChar char="•"/>
            </a:pPr>
            <a:r>
              <a:rPr lang="en-US" sz="2400" dirty="0" err="1">
                <a:solidFill>
                  <a:srgbClr val="FFFFFF"/>
                </a:solidFill>
                <a:latin typeface="Open Sans"/>
                <a:ea typeface="Open Sans"/>
                <a:cs typeface="Open Sans"/>
                <a:sym typeface="Open Sans"/>
              </a:rPr>
              <a:t>Hvem</a:t>
            </a:r>
            <a:r>
              <a:rPr lang="en-US" sz="2400" dirty="0">
                <a:solidFill>
                  <a:srgbClr val="FFFFFF"/>
                </a:solidFill>
                <a:latin typeface="Open Sans"/>
                <a:ea typeface="Open Sans"/>
                <a:cs typeface="Open Sans"/>
                <a:sym typeface="Open Sans"/>
              </a:rPr>
              <a:t> </a:t>
            </a:r>
            <a:r>
              <a:rPr lang="en-US" sz="2400" dirty="0" err="1">
                <a:solidFill>
                  <a:srgbClr val="FFFFFF"/>
                </a:solidFill>
                <a:latin typeface="Open Sans"/>
                <a:ea typeface="Open Sans"/>
                <a:cs typeface="Open Sans"/>
                <a:sym typeface="Open Sans"/>
              </a:rPr>
              <a:t>blir</a:t>
            </a:r>
            <a:r>
              <a:rPr lang="en-US" sz="2400" dirty="0">
                <a:solidFill>
                  <a:srgbClr val="FFFFFF"/>
                </a:solidFill>
                <a:latin typeface="Open Sans"/>
                <a:ea typeface="Open Sans"/>
                <a:cs typeface="Open Sans"/>
                <a:sym typeface="Open Sans"/>
              </a:rPr>
              <a:t> </a:t>
            </a:r>
            <a:r>
              <a:rPr lang="en-US" sz="2400" dirty="0" err="1">
                <a:solidFill>
                  <a:srgbClr val="FFFFFF"/>
                </a:solidFill>
                <a:latin typeface="Open Sans"/>
                <a:ea typeface="Open Sans"/>
                <a:cs typeface="Open Sans"/>
                <a:sym typeface="Open Sans"/>
              </a:rPr>
              <a:t>innkalt</a:t>
            </a:r>
            <a:r>
              <a:rPr lang="en-US" sz="2400" dirty="0">
                <a:solidFill>
                  <a:srgbClr val="FFFFFF"/>
                </a:solidFill>
                <a:latin typeface="Open Sans"/>
                <a:ea typeface="Open Sans"/>
                <a:cs typeface="Open Sans"/>
                <a:sym typeface="Open Sans"/>
              </a:rPr>
              <a:t> </a:t>
            </a:r>
            <a:r>
              <a:rPr lang="en-US" sz="2400" dirty="0" err="1">
                <a:solidFill>
                  <a:srgbClr val="FFFFFF"/>
                </a:solidFill>
                <a:latin typeface="Open Sans"/>
                <a:ea typeface="Open Sans"/>
                <a:cs typeface="Open Sans"/>
                <a:sym typeface="Open Sans"/>
              </a:rPr>
              <a:t>ved</a:t>
            </a:r>
            <a:r>
              <a:rPr lang="en-US" sz="2400" dirty="0">
                <a:solidFill>
                  <a:srgbClr val="FFFFFF"/>
                </a:solidFill>
                <a:latin typeface="Open Sans"/>
                <a:ea typeface="Open Sans"/>
                <a:cs typeface="Open Sans"/>
                <a:sym typeface="Open Sans"/>
              </a:rPr>
              <a:t> </a:t>
            </a:r>
            <a:r>
              <a:rPr lang="en-US" sz="2400" dirty="0" err="1">
                <a:solidFill>
                  <a:srgbClr val="FFFFFF"/>
                </a:solidFill>
                <a:latin typeface="Open Sans"/>
                <a:ea typeface="Open Sans"/>
                <a:cs typeface="Open Sans"/>
                <a:sym typeface="Open Sans"/>
              </a:rPr>
              <a:t>en</a:t>
            </a:r>
            <a:r>
              <a:rPr lang="en-US" sz="2400" dirty="0">
                <a:solidFill>
                  <a:srgbClr val="FFFFFF"/>
                </a:solidFill>
                <a:latin typeface="Open Sans"/>
                <a:ea typeface="Open Sans"/>
                <a:cs typeface="Open Sans"/>
                <a:sym typeface="Open Sans"/>
              </a:rPr>
              <a:t> </a:t>
            </a:r>
            <a:r>
              <a:rPr lang="en-US" sz="2400" dirty="0" err="1">
                <a:solidFill>
                  <a:srgbClr val="FFFFFF"/>
                </a:solidFill>
                <a:latin typeface="Open Sans"/>
                <a:ea typeface="Open Sans"/>
                <a:cs typeface="Open Sans"/>
                <a:sym typeface="Open Sans"/>
              </a:rPr>
              <a:t>krise</a:t>
            </a:r>
            <a:r>
              <a:rPr lang="en-US" sz="2400" dirty="0">
                <a:solidFill>
                  <a:srgbClr val="FFFFFF"/>
                </a:solidFill>
                <a:latin typeface="Open Sans"/>
                <a:ea typeface="Open Sans"/>
                <a:cs typeface="Open Sans"/>
                <a:sym typeface="Open Sans"/>
              </a:rPr>
              <a:t>?</a:t>
            </a:r>
          </a:p>
        </p:txBody>
      </p:sp>
      <p:sp>
        <p:nvSpPr>
          <p:cNvPr id="19" name="TextBox 19"/>
          <p:cNvSpPr txBox="1"/>
          <p:nvPr/>
        </p:nvSpPr>
        <p:spPr>
          <a:xfrm>
            <a:off x="12881157" y="3227197"/>
            <a:ext cx="5274774" cy="3053849"/>
          </a:xfrm>
          <a:prstGeom prst="rect">
            <a:avLst/>
          </a:prstGeom>
        </p:spPr>
        <p:txBody>
          <a:bodyPr wrap="square" lIns="0" tIns="0" rIns="0" bIns="0" rtlCol="0" anchor="t">
            <a:spAutoFit/>
          </a:bodyPr>
          <a:lstStyle/>
          <a:p>
            <a:pPr>
              <a:lnSpc>
                <a:spcPts val="2359"/>
              </a:lnSpc>
            </a:pPr>
            <a:r>
              <a:rPr lang="en-US" sz="1600" b="1" dirty="0">
                <a:solidFill>
                  <a:srgbClr val="000000"/>
                </a:solidFill>
                <a:latin typeface="Open Sans"/>
                <a:ea typeface="Open Sans"/>
                <a:cs typeface="Open Sans"/>
                <a:sym typeface="Open Sans"/>
              </a:rPr>
              <a:t>HVILKE YRKER ER REPRESENTERT I HEIMEVERNET?</a:t>
            </a:r>
            <a:br>
              <a:rPr lang="en-US" sz="1600" dirty="0">
                <a:solidFill>
                  <a:srgbClr val="000000"/>
                </a:solidFill>
                <a:latin typeface="Open Sans"/>
                <a:ea typeface="Open Sans"/>
                <a:cs typeface="Open Sans"/>
                <a:sym typeface="Open Sans"/>
              </a:rPr>
            </a:br>
            <a:r>
              <a:rPr lang="en-US" sz="1600" u="none" strike="noStrike" dirty="0">
                <a:solidFill>
                  <a:srgbClr val="000000"/>
                </a:solidFill>
                <a:latin typeface="Open Sans"/>
                <a:ea typeface="Open Sans"/>
                <a:cs typeface="Open Sans"/>
                <a:sym typeface="Open Sans"/>
              </a:rPr>
              <a:t>382 jobber i </a:t>
            </a:r>
            <a:r>
              <a:rPr lang="en-US" sz="1600" u="none" strike="noStrike" dirty="0" err="1">
                <a:solidFill>
                  <a:srgbClr val="000000"/>
                </a:solidFill>
                <a:latin typeface="Open Sans"/>
                <a:ea typeface="Open Sans"/>
                <a:cs typeface="Open Sans"/>
                <a:sym typeface="Open Sans"/>
              </a:rPr>
              <a:t>brannvesenet</a:t>
            </a:r>
            <a:endParaRPr lang="en-US" sz="1600" u="none" strike="noStrike" dirty="0">
              <a:solidFill>
                <a:srgbClr val="000000"/>
              </a:solidFill>
              <a:latin typeface="Open Sans"/>
              <a:ea typeface="Open Sans"/>
              <a:cs typeface="Open Sans"/>
              <a:sym typeface="Open Sans"/>
            </a:endParaRPr>
          </a:p>
          <a:p>
            <a:pPr algn="just">
              <a:lnSpc>
                <a:spcPts val="2359"/>
              </a:lnSpc>
            </a:pPr>
            <a:r>
              <a:rPr lang="en-US" sz="1600" u="none" strike="noStrike" dirty="0">
                <a:solidFill>
                  <a:srgbClr val="000000"/>
                </a:solidFill>
                <a:latin typeface="Open Sans"/>
                <a:ea typeface="Open Sans"/>
                <a:cs typeface="Open Sans"/>
                <a:sym typeface="Open Sans"/>
              </a:rPr>
              <a:t>116 jobber </a:t>
            </a:r>
            <a:r>
              <a:rPr lang="en-US" sz="1600" u="none" strike="noStrike" dirty="0" err="1">
                <a:solidFill>
                  <a:srgbClr val="000000"/>
                </a:solidFill>
                <a:latin typeface="Open Sans"/>
                <a:ea typeface="Open Sans"/>
                <a:cs typeface="Open Sans"/>
                <a:sym typeface="Open Sans"/>
              </a:rPr>
              <a:t>til</a:t>
            </a:r>
            <a:r>
              <a:rPr lang="en-US" sz="1600" u="none" strike="noStrike" dirty="0">
                <a:solidFill>
                  <a:srgbClr val="000000"/>
                </a:solidFill>
                <a:latin typeface="Open Sans"/>
                <a:ea typeface="Open Sans"/>
                <a:cs typeface="Open Sans"/>
                <a:sym typeface="Open Sans"/>
              </a:rPr>
              <a:t> </a:t>
            </a:r>
            <a:r>
              <a:rPr lang="en-US" sz="1600" u="none" strike="noStrike" dirty="0" err="1">
                <a:solidFill>
                  <a:srgbClr val="000000"/>
                </a:solidFill>
                <a:latin typeface="Open Sans"/>
                <a:ea typeface="Open Sans"/>
                <a:cs typeface="Open Sans"/>
                <a:sym typeface="Open Sans"/>
              </a:rPr>
              <a:t>daglig</a:t>
            </a:r>
            <a:r>
              <a:rPr lang="en-US" sz="1600" u="none" strike="noStrike" dirty="0">
                <a:solidFill>
                  <a:srgbClr val="000000"/>
                </a:solidFill>
                <a:latin typeface="Open Sans"/>
                <a:ea typeface="Open Sans"/>
                <a:cs typeface="Open Sans"/>
                <a:sym typeface="Open Sans"/>
              </a:rPr>
              <a:t> </a:t>
            </a:r>
            <a:r>
              <a:rPr lang="en-US" sz="1600" u="none" strike="noStrike" dirty="0" err="1">
                <a:solidFill>
                  <a:srgbClr val="000000"/>
                </a:solidFill>
                <a:latin typeface="Open Sans"/>
                <a:ea typeface="Open Sans"/>
                <a:cs typeface="Open Sans"/>
                <a:sym typeface="Open Sans"/>
              </a:rPr>
              <a:t>som</a:t>
            </a:r>
            <a:r>
              <a:rPr lang="en-US" sz="1600" u="none" strike="noStrike" dirty="0">
                <a:solidFill>
                  <a:srgbClr val="000000"/>
                </a:solidFill>
                <a:latin typeface="Open Sans"/>
                <a:ea typeface="Open Sans"/>
                <a:cs typeface="Open Sans"/>
                <a:sym typeface="Open Sans"/>
              </a:rPr>
              <a:t> </a:t>
            </a:r>
            <a:r>
              <a:rPr lang="en-US" sz="1600" u="none" strike="noStrike" dirty="0" err="1">
                <a:solidFill>
                  <a:srgbClr val="000000"/>
                </a:solidFill>
                <a:latin typeface="Open Sans"/>
                <a:ea typeface="Open Sans"/>
                <a:cs typeface="Open Sans"/>
                <a:sym typeface="Open Sans"/>
              </a:rPr>
              <a:t>arkitekter</a:t>
            </a:r>
            <a:endParaRPr lang="en-US" sz="1600" u="none" strike="noStrike" dirty="0">
              <a:solidFill>
                <a:srgbClr val="000000"/>
              </a:solidFill>
              <a:latin typeface="Open Sans"/>
              <a:ea typeface="Open Sans"/>
              <a:cs typeface="Open Sans"/>
              <a:sym typeface="Open Sans"/>
            </a:endParaRPr>
          </a:p>
          <a:p>
            <a:pPr algn="just">
              <a:lnSpc>
                <a:spcPts val="2359"/>
              </a:lnSpc>
            </a:pPr>
            <a:r>
              <a:rPr lang="en-US" sz="1600" u="none" strike="noStrike" dirty="0">
                <a:solidFill>
                  <a:srgbClr val="000000"/>
                </a:solidFill>
                <a:latin typeface="Open Sans"/>
                <a:ea typeface="Open Sans"/>
                <a:cs typeface="Open Sans"/>
                <a:sym typeface="Open Sans"/>
              </a:rPr>
              <a:t>648 jobber </a:t>
            </a:r>
            <a:r>
              <a:rPr lang="en-US" sz="1600" u="none" strike="noStrike" dirty="0" err="1">
                <a:solidFill>
                  <a:srgbClr val="000000"/>
                </a:solidFill>
                <a:latin typeface="Open Sans"/>
                <a:ea typeface="Open Sans"/>
                <a:cs typeface="Open Sans"/>
                <a:sym typeface="Open Sans"/>
              </a:rPr>
              <a:t>som</a:t>
            </a:r>
            <a:r>
              <a:rPr lang="en-US" sz="1600" u="none" strike="noStrike" dirty="0">
                <a:solidFill>
                  <a:srgbClr val="000000"/>
                </a:solidFill>
                <a:latin typeface="Open Sans"/>
                <a:ea typeface="Open Sans"/>
                <a:cs typeface="Open Sans"/>
                <a:sym typeface="Open Sans"/>
              </a:rPr>
              <a:t> </a:t>
            </a:r>
            <a:r>
              <a:rPr lang="en-US" sz="1600" u="none" strike="noStrike" dirty="0" err="1">
                <a:solidFill>
                  <a:srgbClr val="000000"/>
                </a:solidFill>
                <a:latin typeface="Open Sans"/>
                <a:ea typeface="Open Sans"/>
                <a:cs typeface="Open Sans"/>
                <a:sym typeface="Open Sans"/>
              </a:rPr>
              <a:t>mekanikere</a:t>
            </a:r>
            <a:endParaRPr lang="en-US" sz="1600" u="none" strike="noStrike" dirty="0">
              <a:solidFill>
                <a:srgbClr val="000000"/>
              </a:solidFill>
              <a:latin typeface="Open Sans"/>
              <a:ea typeface="Open Sans"/>
              <a:cs typeface="Open Sans"/>
              <a:sym typeface="Open Sans"/>
            </a:endParaRPr>
          </a:p>
          <a:p>
            <a:pPr algn="just">
              <a:lnSpc>
                <a:spcPts val="2359"/>
              </a:lnSpc>
            </a:pPr>
            <a:r>
              <a:rPr lang="en-US" sz="1600" u="none" strike="noStrike" dirty="0">
                <a:solidFill>
                  <a:srgbClr val="000000"/>
                </a:solidFill>
                <a:latin typeface="Open Sans"/>
                <a:ea typeface="Open Sans"/>
                <a:cs typeface="Open Sans"/>
                <a:sym typeface="Open Sans"/>
              </a:rPr>
              <a:t>1985 </a:t>
            </a:r>
            <a:r>
              <a:rPr lang="en-US" sz="1600" u="none" strike="noStrike" dirty="0" err="1">
                <a:solidFill>
                  <a:srgbClr val="000000"/>
                </a:solidFill>
                <a:latin typeface="Open Sans"/>
                <a:ea typeface="Open Sans"/>
                <a:cs typeface="Open Sans"/>
                <a:sym typeface="Open Sans"/>
              </a:rPr>
              <a:t>har</a:t>
            </a:r>
            <a:r>
              <a:rPr lang="en-US" sz="1600" u="none" strike="noStrike" dirty="0">
                <a:solidFill>
                  <a:srgbClr val="000000"/>
                </a:solidFill>
                <a:latin typeface="Open Sans"/>
                <a:ea typeface="Open Sans"/>
                <a:cs typeface="Open Sans"/>
                <a:sym typeface="Open Sans"/>
              </a:rPr>
              <a:t> </a:t>
            </a:r>
            <a:r>
              <a:rPr lang="en-US" sz="1600" u="none" strike="noStrike" dirty="0" err="1">
                <a:solidFill>
                  <a:srgbClr val="000000"/>
                </a:solidFill>
                <a:latin typeface="Open Sans"/>
                <a:ea typeface="Open Sans"/>
                <a:cs typeface="Open Sans"/>
                <a:sym typeface="Open Sans"/>
              </a:rPr>
              <a:t>kontoryrker</a:t>
            </a:r>
            <a:endParaRPr lang="en-US" sz="1600" u="none" strike="noStrike" dirty="0">
              <a:solidFill>
                <a:srgbClr val="000000"/>
              </a:solidFill>
              <a:latin typeface="Open Sans"/>
              <a:ea typeface="Open Sans"/>
              <a:cs typeface="Open Sans"/>
              <a:sym typeface="Open Sans"/>
            </a:endParaRPr>
          </a:p>
          <a:p>
            <a:pPr algn="just">
              <a:lnSpc>
                <a:spcPts val="2359"/>
              </a:lnSpc>
            </a:pPr>
            <a:r>
              <a:rPr lang="en-US" sz="1600" u="none" strike="noStrike" dirty="0">
                <a:solidFill>
                  <a:srgbClr val="000000"/>
                </a:solidFill>
                <a:latin typeface="Open Sans"/>
                <a:ea typeface="Open Sans"/>
                <a:cs typeface="Open Sans"/>
                <a:sym typeface="Open Sans"/>
              </a:rPr>
              <a:t>1080 jobber </a:t>
            </a:r>
            <a:r>
              <a:rPr lang="en-US" sz="1600" u="none" strike="noStrike" dirty="0" err="1">
                <a:solidFill>
                  <a:srgbClr val="000000"/>
                </a:solidFill>
                <a:latin typeface="Open Sans"/>
                <a:ea typeface="Open Sans"/>
                <a:cs typeface="Open Sans"/>
                <a:sym typeface="Open Sans"/>
              </a:rPr>
              <a:t>som</a:t>
            </a:r>
            <a:r>
              <a:rPr lang="en-US" sz="1600" u="none" strike="noStrike" dirty="0">
                <a:solidFill>
                  <a:srgbClr val="000000"/>
                </a:solidFill>
                <a:latin typeface="Open Sans"/>
                <a:ea typeface="Open Sans"/>
                <a:cs typeface="Open Sans"/>
                <a:sym typeface="Open Sans"/>
              </a:rPr>
              <a:t> </a:t>
            </a:r>
            <a:r>
              <a:rPr lang="en-US" sz="1600" u="none" strike="noStrike" dirty="0" err="1">
                <a:solidFill>
                  <a:srgbClr val="000000"/>
                </a:solidFill>
                <a:latin typeface="Open Sans"/>
                <a:ea typeface="Open Sans"/>
                <a:cs typeface="Open Sans"/>
                <a:sym typeface="Open Sans"/>
              </a:rPr>
              <a:t>lærere</a:t>
            </a:r>
            <a:endParaRPr lang="en-US" sz="1600" u="none" strike="noStrike" dirty="0">
              <a:solidFill>
                <a:srgbClr val="000000"/>
              </a:solidFill>
              <a:latin typeface="Open Sans"/>
              <a:ea typeface="Open Sans"/>
              <a:cs typeface="Open Sans"/>
              <a:sym typeface="Open Sans"/>
            </a:endParaRPr>
          </a:p>
          <a:p>
            <a:pPr algn="just">
              <a:lnSpc>
                <a:spcPts val="2359"/>
              </a:lnSpc>
            </a:pPr>
            <a:r>
              <a:rPr lang="en-US" sz="1600" u="none" strike="noStrike" dirty="0">
                <a:solidFill>
                  <a:srgbClr val="000000"/>
                </a:solidFill>
                <a:latin typeface="Open Sans"/>
                <a:ea typeface="Open Sans"/>
                <a:cs typeface="Open Sans"/>
                <a:sym typeface="Open Sans"/>
              </a:rPr>
              <a:t>243 jobber </a:t>
            </a:r>
            <a:r>
              <a:rPr lang="en-US" sz="1600" u="none" strike="noStrike" dirty="0" err="1">
                <a:solidFill>
                  <a:srgbClr val="000000"/>
                </a:solidFill>
                <a:latin typeface="Open Sans"/>
                <a:ea typeface="Open Sans"/>
                <a:cs typeface="Open Sans"/>
                <a:sym typeface="Open Sans"/>
              </a:rPr>
              <a:t>som</a:t>
            </a:r>
            <a:r>
              <a:rPr lang="en-US" sz="1600" u="none" strike="noStrike" dirty="0">
                <a:solidFill>
                  <a:srgbClr val="000000"/>
                </a:solidFill>
                <a:latin typeface="Open Sans"/>
                <a:ea typeface="Open Sans"/>
                <a:cs typeface="Open Sans"/>
                <a:sym typeface="Open Sans"/>
              </a:rPr>
              <a:t> leger</a:t>
            </a:r>
          </a:p>
          <a:p>
            <a:pPr algn="just">
              <a:lnSpc>
                <a:spcPts val="2359"/>
              </a:lnSpc>
            </a:pPr>
            <a:r>
              <a:rPr lang="en-US" sz="1600" u="none" strike="noStrike" dirty="0">
                <a:solidFill>
                  <a:srgbClr val="000000"/>
                </a:solidFill>
                <a:latin typeface="Open Sans"/>
                <a:ea typeface="Open Sans"/>
                <a:cs typeface="Open Sans"/>
                <a:sym typeface="Open Sans"/>
              </a:rPr>
              <a:t>422 </a:t>
            </a:r>
            <a:r>
              <a:rPr lang="en-US" sz="1600" u="none" strike="noStrike" dirty="0" err="1">
                <a:solidFill>
                  <a:srgbClr val="000000"/>
                </a:solidFill>
                <a:latin typeface="Open Sans"/>
                <a:ea typeface="Open Sans"/>
                <a:cs typeface="Open Sans"/>
                <a:sym typeface="Open Sans"/>
              </a:rPr>
              <a:t>soldater</a:t>
            </a:r>
            <a:r>
              <a:rPr lang="en-US" sz="1600" u="none" strike="noStrike" dirty="0">
                <a:solidFill>
                  <a:srgbClr val="000000"/>
                </a:solidFill>
                <a:latin typeface="Open Sans"/>
                <a:ea typeface="Open Sans"/>
                <a:cs typeface="Open Sans"/>
                <a:sym typeface="Open Sans"/>
              </a:rPr>
              <a:t> jobber i </a:t>
            </a:r>
            <a:r>
              <a:rPr lang="en-US" sz="1600" u="none" strike="noStrike" dirty="0" err="1">
                <a:solidFill>
                  <a:srgbClr val="000000"/>
                </a:solidFill>
                <a:latin typeface="Open Sans"/>
                <a:ea typeface="Open Sans"/>
                <a:cs typeface="Open Sans"/>
                <a:sym typeface="Open Sans"/>
              </a:rPr>
              <a:t>barnehage</a:t>
            </a:r>
            <a:endParaRPr lang="en-US" sz="1600" u="none" strike="noStrike" dirty="0">
              <a:solidFill>
                <a:srgbClr val="000000"/>
              </a:solidFill>
              <a:latin typeface="Open Sans"/>
              <a:ea typeface="Open Sans"/>
              <a:cs typeface="Open Sans"/>
              <a:sym typeface="Open Sans"/>
            </a:endParaRPr>
          </a:p>
          <a:p>
            <a:pPr algn="just">
              <a:lnSpc>
                <a:spcPts val="2359"/>
              </a:lnSpc>
            </a:pPr>
            <a:r>
              <a:rPr lang="en-US" sz="1600" u="none" strike="noStrike" dirty="0">
                <a:solidFill>
                  <a:srgbClr val="000000"/>
                </a:solidFill>
                <a:latin typeface="Open Sans"/>
                <a:ea typeface="Open Sans"/>
                <a:cs typeface="Open Sans"/>
                <a:sym typeface="Open Sans"/>
              </a:rPr>
              <a:t>97 jobber i </a:t>
            </a:r>
            <a:r>
              <a:rPr lang="en-US" sz="1600" u="none" strike="noStrike" dirty="0" err="1">
                <a:solidFill>
                  <a:srgbClr val="000000"/>
                </a:solidFill>
                <a:latin typeface="Open Sans"/>
                <a:ea typeface="Open Sans"/>
                <a:cs typeface="Open Sans"/>
                <a:sym typeface="Open Sans"/>
              </a:rPr>
              <a:t>politiet</a:t>
            </a:r>
            <a:endParaRPr lang="en-US" sz="1600" u="none" strike="noStrike" dirty="0">
              <a:solidFill>
                <a:srgbClr val="000000"/>
              </a:solidFill>
              <a:latin typeface="Open Sans"/>
              <a:ea typeface="Open Sans"/>
              <a:cs typeface="Open Sans"/>
              <a:sym typeface="Open Sans"/>
            </a:endParaRPr>
          </a:p>
          <a:p>
            <a:pPr algn="just">
              <a:lnSpc>
                <a:spcPts val="2359"/>
              </a:lnSpc>
            </a:pPr>
            <a:r>
              <a:rPr lang="en-US" sz="1600" u="none" strike="noStrike" dirty="0">
                <a:solidFill>
                  <a:srgbClr val="000000"/>
                </a:solidFill>
                <a:latin typeface="Open Sans"/>
                <a:ea typeface="Open Sans"/>
                <a:cs typeface="Open Sans"/>
                <a:sym typeface="Open Sans"/>
              </a:rPr>
              <a:t>1167 jobber </a:t>
            </a:r>
            <a:r>
              <a:rPr lang="en-US" sz="1600" u="none" strike="noStrike" dirty="0" err="1">
                <a:solidFill>
                  <a:srgbClr val="000000"/>
                </a:solidFill>
                <a:latin typeface="Open Sans"/>
                <a:ea typeface="Open Sans"/>
                <a:cs typeface="Open Sans"/>
                <a:sym typeface="Open Sans"/>
              </a:rPr>
              <a:t>som</a:t>
            </a:r>
            <a:r>
              <a:rPr lang="en-US" sz="1600" u="none" strike="noStrike" dirty="0">
                <a:solidFill>
                  <a:srgbClr val="000000"/>
                </a:solidFill>
                <a:latin typeface="Open Sans"/>
                <a:ea typeface="Open Sans"/>
                <a:cs typeface="Open Sans"/>
                <a:sym typeface="Open Sans"/>
              </a:rPr>
              <a:t> </a:t>
            </a:r>
            <a:r>
              <a:rPr lang="en-US" sz="1600" u="none" strike="noStrike" dirty="0" err="1">
                <a:solidFill>
                  <a:srgbClr val="000000"/>
                </a:solidFill>
                <a:latin typeface="Open Sans"/>
                <a:ea typeface="Open Sans"/>
                <a:cs typeface="Open Sans"/>
                <a:sym typeface="Open Sans"/>
              </a:rPr>
              <a:t>sykepleiere</a:t>
            </a:r>
            <a:endParaRPr lang="en-US" sz="1600" u="none" strike="noStrike" dirty="0">
              <a:solidFill>
                <a:srgbClr val="000000"/>
              </a:solidFill>
              <a:latin typeface="Open Sans"/>
              <a:ea typeface="Open Sans"/>
              <a:cs typeface="Open Sans"/>
              <a:sym typeface="Open Sans"/>
            </a:endParaRPr>
          </a:p>
        </p:txBody>
      </p:sp>
      <p:sp>
        <p:nvSpPr>
          <p:cNvPr id="20" name="TextBox 20"/>
          <p:cNvSpPr txBox="1"/>
          <p:nvPr/>
        </p:nvSpPr>
        <p:spPr>
          <a:xfrm>
            <a:off x="12881157" y="214839"/>
            <a:ext cx="5057292" cy="846386"/>
          </a:xfrm>
          <a:prstGeom prst="rect">
            <a:avLst/>
          </a:prstGeom>
        </p:spPr>
        <p:txBody>
          <a:bodyPr wrap="square" lIns="0" tIns="0" rIns="0" bIns="0" rtlCol="0" anchor="t">
            <a:spAutoFit/>
          </a:bodyPr>
          <a:lstStyle/>
          <a:p>
            <a:pPr algn="ctr">
              <a:lnSpc>
                <a:spcPts val="3820"/>
              </a:lnSpc>
            </a:pPr>
            <a:r>
              <a:rPr lang="en-US" sz="3381" b="1" dirty="0" err="1">
                <a:solidFill>
                  <a:srgbClr val="000000"/>
                </a:solidFill>
                <a:latin typeface="Open Sans Bold"/>
                <a:ea typeface="Open Sans Bold"/>
                <a:cs typeface="Open Sans Bold"/>
                <a:sym typeface="Open Sans Bold"/>
              </a:rPr>
              <a:t>Hvem</a:t>
            </a:r>
            <a:r>
              <a:rPr lang="en-US" sz="3381" b="1" dirty="0">
                <a:solidFill>
                  <a:srgbClr val="000000"/>
                </a:solidFill>
                <a:latin typeface="Open Sans Bold"/>
                <a:ea typeface="Open Sans Bold"/>
                <a:cs typeface="Open Sans Bold"/>
                <a:sym typeface="Open Sans Bold"/>
              </a:rPr>
              <a:t> er </a:t>
            </a:r>
            <a:r>
              <a:rPr lang="en-US" sz="3381" b="1" dirty="0" err="1">
                <a:solidFill>
                  <a:srgbClr val="000000"/>
                </a:solidFill>
                <a:latin typeface="Open Sans Bold"/>
                <a:ea typeface="Open Sans Bold"/>
                <a:cs typeface="Open Sans Bold"/>
                <a:sym typeface="Open Sans Bold"/>
              </a:rPr>
              <a:t>Heimevernet</a:t>
            </a:r>
            <a:r>
              <a:rPr lang="en-US" sz="3381" b="1" dirty="0">
                <a:solidFill>
                  <a:srgbClr val="000000"/>
                </a:solidFill>
                <a:latin typeface="Open Sans Bold"/>
                <a:ea typeface="Open Sans Bold"/>
                <a:cs typeface="Open Sans Bold"/>
                <a:sym typeface="Open Sans Bold"/>
              </a:rPr>
              <a:t>?</a:t>
            </a:r>
          </a:p>
          <a:p>
            <a:pPr algn="ctr">
              <a:lnSpc>
                <a:spcPts val="1355"/>
              </a:lnSpc>
            </a:pPr>
            <a:r>
              <a:rPr lang="en-US" sz="1200" b="1" dirty="0">
                <a:solidFill>
                  <a:srgbClr val="000000"/>
                </a:solidFill>
                <a:latin typeface="Open Sans Bold"/>
                <a:ea typeface="Open Sans Bold"/>
                <a:cs typeface="Open Sans Bold"/>
                <a:sym typeface="Open Sans Bold"/>
              </a:rPr>
              <a:t>Kilde: </a:t>
            </a:r>
            <a:r>
              <a:rPr lang="en-US" sz="1200" b="1" dirty="0" err="1">
                <a:solidFill>
                  <a:srgbClr val="000000"/>
                </a:solidFill>
                <a:latin typeface="Open Sans Bold"/>
                <a:ea typeface="Open Sans Bold"/>
                <a:cs typeface="Open Sans Bold"/>
                <a:sym typeface="Open Sans Bold"/>
              </a:rPr>
              <a:t>Forsvaret</a:t>
            </a:r>
            <a:endParaRPr lang="en-US" sz="1200" b="1" dirty="0">
              <a:solidFill>
                <a:srgbClr val="000000"/>
              </a:solidFill>
              <a:latin typeface="Open Sans Bold"/>
              <a:ea typeface="Open Sans Bold"/>
              <a:cs typeface="Open Sans Bold"/>
              <a:sym typeface="Open Sans Bold"/>
            </a:endParaRPr>
          </a:p>
          <a:p>
            <a:pPr algn="ctr">
              <a:lnSpc>
                <a:spcPts val="1355"/>
              </a:lnSpc>
            </a:pPr>
            <a:endParaRPr lang="en-US" sz="1200" b="1" dirty="0">
              <a:solidFill>
                <a:srgbClr val="000000"/>
              </a:solidFill>
              <a:latin typeface="Open Sans Bold"/>
              <a:ea typeface="Open Sans Bold"/>
              <a:cs typeface="Open Sans Bold"/>
              <a:sym typeface="Open Sans Bold"/>
            </a:endParaRPr>
          </a:p>
        </p:txBody>
      </p:sp>
      <p:sp>
        <p:nvSpPr>
          <p:cNvPr id="22" name="TextBox 22"/>
          <p:cNvSpPr txBox="1"/>
          <p:nvPr/>
        </p:nvSpPr>
        <p:spPr>
          <a:xfrm>
            <a:off x="12864367" y="7273458"/>
            <a:ext cx="4932637" cy="245388"/>
          </a:xfrm>
          <a:prstGeom prst="rect">
            <a:avLst/>
          </a:prstGeom>
        </p:spPr>
        <p:txBody>
          <a:bodyPr lIns="0" tIns="0" rIns="0" bIns="0" rtlCol="0" anchor="t">
            <a:spAutoFit/>
          </a:bodyPr>
          <a:lstStyle/>
          <a:p>
            <a:pPr marL="0" lvl="1" indent="0" algn="ctr">
              <a:lnSpc>
                <a:spcPts val="2005"/>
              </a:lnSpc>
              <a:spcBef>
                <a:spcPct val="0"/>
              </a:spcBef>
            </a:pPr>
            <a:r>
              <a:rPr lang="en-US" sz="1600" b="1" u="none" strike="noStrik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UTVIKLING KVINNEANDEL 2019-2024</a:t>
            </a:r>
          </a:p>
        </p:txBody>
      </p:sp>
      <p:sp>
        <p:nvSpPr>
          <p:cNvPr id="26" name="Rektangel: avrundede hjørner 25">
            <a:extLst>
              <a:ext uri="{FF2B5EF4-FFF2-40B4-BE49-F238E27FC236}">
                <a16:creationId xmlns:a16="http://schemas.microsoft.com/office/drawing/2014/main" id="{5B2CEF6E-8C6D-D25C-C4F1-7D2BE8E22370}"/>
              </a:ext>
            </a:extLst>
          </p:cNvPr>
          <p:cNvSpPr/>
          <p:nvPr/>
        </p:nvSpPr>
        <p:spPr>
          <a:xfrm>
            <a:off x="13223293" y="6423238"/>
            <a:ext cx="4406992" cy="542399"/>
          </a:xfrm>
          <a:prstGeom prst="roundRect">
            <a:avLst/>
          </a:prstGeom>
          <a:solidFill>
            <a:schemeClr val="tx1">
              <a:lumMod val="50000"/>
              <a:lumOff val="50000"/>
              <a:alpha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dirty="0"/>
          </a:p>
        </p:txBody>
      </p:sp>
      <p:sp>
        <p:nvSpPr>
          <p:cNvPr id="21" name="TextBox 21"/>
          <p:cNvSpPr txBox="1"/>
          <p:nvPr/>
        </p:nvSpPr>
        <p:spPr>
          <a:xfrm>
            <a:off x="13223293" y="6594280"/>
            <a:ext cx="4465557" cy="310278"/>
          </a:xfrm>
          <a:prstGeom prst="rect">
            <a:avLst/>
          </a:prstGeom>
          <a:noFill/>
        </p:spPr>
        <p:txBody>
          <a:bodyPr wrap="square" lIns="0" tIns="0" rIns="0" bIns="0" rtlCol="0" anchor="t">
            <a:spAutoFit/>
          </a:bodyPr>
          <a:lstStyle/>
          <a:p>
            <a:pPr algn="ctr">
              <a:lnSpc>
                <a:spcPts val="2359"/>
              </a:lnSpc>
            </a:pPr>
            <a:r>
              <a:rPr lang="en-US" sz="2400" b="1" dirty="0" err="1">
                <a:latin typeface="Open Sans Bold"/>
                <a:ea typeface="Open Sans Bold"/>
                <a:cs typeface="Open Sans Bold"/>
                <a:sym typeface="Open Sans Bold"/>
              </a:rPr>
              <a:t>Snittalder</a:t>
            </a:r>
            <a:r>
              <a:rPr lang="en-US" sz="2400" b="1" dirty="0">
                <a:latin typeface="Open Sans Bold"/>
                <a:ea typeface="Open Sans Bold"/>
                <a:cs typeface="Open Sans Bold"/>
                <a:sym typeface="Open Sans Bold"/>
              </a:rPr>
              <a:t>: 34,6 </a:t>
            </a:r>
            <a:r>
              <a:rPr lang="en-US" sz="2400" b="1" dirty="0" err="1">
                <a:latin typeface="Open Sans Bold"/>
                <a:ea typeface="Open Sans Bold"/>
                <a:cs typeface="Open Sans Bold"/>
                <a:sym typeface="Open Sans Bold"/>
              </a:rPr>
              <a:t>år</a:t>
            </a:r>
            <a:endParaRPr lang="en-US" sz="2400" b="1" dirty="0">
              <a:latin typeface="Open Sans Bold"/>
              <a:ea typeface="Open Sans Bold"/>
              <a:cs typeface="Open Sans Bold"/>
              <a:sym typeface="Open Sans Bold"/>
            </a:endParaRPr>
          </a:p>
        </p:txBody>
      </p:sp>
      <p:pic>
        <p:nvPicPr>
          <p:cNvPr id="29" name="Grafikk 28" descr="Filmklapper med heldekkende fyll">
            <a:hlinkClick r:id="rId7"/>
            <a:extLst>
              <a:ext uri="{FF2B5EF4-FFF2-40B4-BE49-F238E27FC236}">
                <a16:creationId xmlns:a16="http://schemas.microsoft.com/office/drawing/2014/main" id="{EE99383D-4705-FF0B-D389-503842BC07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15765" y="3688318"/>
            <a:ext cx="615860" cy="6158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510418" y="1268244"/>
            <a:ext cx="1245141" cy="47625"/>
            <a:chOff x="0" y="0"/>
            <a:chExt cx="327938" cy="12543"/>
          </a:xfrm>
        </p:grpSpPr>
        <p:sp>
          <p:nvSpPr>
            <p:cNvPr id="5" name="Freeform 5"/>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6" name="TextBox 6"/>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2889317" y="4347390"/>
            <a:ext cx="596617" cy="596617"/>
          </a:xfrm>
          <a:custGeom>
            <a:avLst/>
            <a:gdLst/>
            <a:ahLst/>
            <a:cxnLst/>
            <a:rect l="l" t="t" r="r" b="b"/>
            <a:pathLst>
              <a:path w="596617" h="596617">
                <a:moveTo>
                  <a:pt x="0" y="0"/>
                </a:moveTo>
                <a:lnTo>
                  <a:pt x="596617" y="0"/>
                </a:lnTo>
                <a:lnTo>
                  <a:pt x="596617" y="596616"/>
                </a:lnTo>
                <a:lnTo>
                  <a:pt x="0" y="596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8" name="Freeform 8"/>
          <p:cNvSpPr/>
          <p:nvPr/>
        </p:nvSpPr>
        <p:spPr>
          <a:xfrm>
            <a:off x="2889317" y="6893080"/>
            <a:ext cx="596617" cy="596617"/>
          </a:xfrm>
          <a:custGeom>
            <a:avLst/>
            <a:gdLst/>
            <a:ahLst/>
            <a:cxnLst/>
            <a:rect l="l" t="t" r="r" b="b"/>
            <a:pathLst>
              <a:path w="596617" h="596617">
                <a:moveTo>
                  <a:pt x="0" y="0"/>
                </a:moveTo>
                <a:lnTo>
                  <a:pt x="596617" y="0"/>
                </a:lnTo>
                <a:lnTo>
                  <a:pt x="596617" y="596616"/>
                </a:lnTo>
                <a:lnTo>
                  <a:pt x="0" y="596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9" name="TextBox 9"/>
          <p:cNvSpPr txBox="1"/>
          <p:nvPr/>
        </p:nvSpPr>
        <p:spPr>
          <a:xfrm>
            <a:off x="3657600" y="1492812"/>
            <a:ext cx="10950778" cy="1811522"/>
          </a:xfrm>
          <a:prstGeom prst="rect">
            <a:avLst/>
          </a:prstGeom>
        </p:spPr>
        <p:txBody>
          <a:bodyPr lIns="0" tIns="0" rIns="0" bIns="0" rtlCol="0" anchor="t">
            <a:spAutoFit/>
          </a:bodyPr>
          <a:lstStyle/>
          <a:p>
            <a:pPr algn="ctr">
              <a:lnSpc>
                <a:spcPts val="7440"/>
              </a:lnSpc>
            </a:pPr>
            <a:r>
              <a:rPr lang="en-US" sz="6000" b="1" dirty="0">
                <a:solidFill>
                  <a:srgbClr val="000000"/>
                </a:solidFill>
                <a:latin typeface="Inter Bold"/>
                <a:ea typeface="Inter Bold"/>
                <a:cs typeface="Inter Bold"/>
                <a:sym typeface="Inter Bold"/>
              </a:rPr>
              <a:t>KONTAKTINFORMASJON  </a:t>
            </a:r>
            <a:r>
              <a:rPr lang="en-US" sz="4000" b="1" dirty="0">
                <a:solidFill>
                  <a:srgbClr val="F67D30"/>
                </a:solidFill>
                <a:latin typeface="Inter Bold"/>
                <a:ea typeface="Inter Bold"/>
                <a:cs typeface="Inter Bold"/>
                <a:sym typeface="Inter Bold"/>
              </a:rPr>
              <a:t>FASTE MEDLEMMER</a:t>
            </a:r>
          </a:p>
        </p:txBody>
      </p:sp>
      <p:sp>
        <p:nvSpPr>
          <p:cNvPr id="10" name="Freeform 10"/>
          <p:cNvSpPr/>
          <p:nvPr/>
        </p:nvSpPr>
        <p:spPr>
          <a:xfrm>
            <a:off x="1823733" y="2001914"/>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1" name="Freeform 11"/>
          <p:cNvSpPr/>
          <p:nvPr/>
        </p:nvSpPr>
        <p:spPr>
          <a:xfrm>
            <a:off x="15267951" y="2001914"/>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20" name="Rectangle 3">
            <a:hlinkClick r:id="rId8"/>
            <a:extLst>
              <a:ext uri="{FF2B5EF4-FFF2-40B4-BE49-F238E27FC236}">
                <a16:creationId xmlns:a16="http://schemas.microsoft.com/office/drawing/2014/main" id="{AA8AFB36-B7B6-D150-45B9-15A1D1FC82AD}"/>
              </a:ext>
            </a:extLst>
          </p:cNvPr>
          <p:cNvSpPr>
            <a:spLocks noChangeArrowheads="1"/>
          </p:cNvSpPr>
          <p:nvPr/>
        </p:nvSpPr>
        <p:spPr bwMode="auto">
          <a:xfrm>
            <a:off x="3657373" y="4098782"/>
            <a:ext cx="5081319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b-NO"/>
          </a:p>
        </p:txBody>
      </p:sp>
      <p:sp>
        <p:nvSpPr>
          <p:cNvPr id="21" name="TextBox 12">
            <a:extLst>
              <a:ext uri="{FF2B5EF4-FFF2-40B4-BE49-F238E27FC236}">
                <a16:creationId xmlns:a16="http://schemas.microsoft.com/office/drawing/2014/main" id="{D3E55B98-2A58-5878-3165-FBF0B4426B77}"/>
              </a:ext>
            </a:extLst>
          </p:cNvPr>
          <p:cNvSpPr txBox="1"/>
          <p:nvPr/>
        </p:nvSpPr>
        <p:spPr>
          <a:xfrm>
            <a:off x="881279" y="99731"/>
            <a:ext cx="5244201" cy="613791"/>
          </a:xfrm>
          <a:prstGeom prst="rect">
            <a:avLst/>
          </a:prstGeom>
        </p:spPr>
        <p:txBody>
          <a:bodyPr lIns="0" tIns="0" rIns="0" bIns="0" rtlCol="0" anchor="t">
            <a:spAutoFit/>
          </a:bodyPr>
          <a:lstStyle/>
          <a:p>
            <a:pPr algn="just">
              <a:lnSpc>
                <a:spcPts val="2502"/>
              </a:lnSpc>
            </a:pPr>
            <a:r>
              <a:rPr lang="en-US" sz="1800" b="1">
                <a:solidFill>
                  <a:srgbClr val="000000"/>
                </a:solidFill>
                <a:latin typeface="Open Sans Bold"/>
                <a:ea typeface="Open Sans Bold"/>
                <a:cs typeface="Open Sans Bold"/>
                <a:sym typeface="Open Sans Bold"/>
              </a:rPr>
              <a:t>HV-07</a:t>
            </a:r>
          </a:p>
          <a:p>
            <a:pPr algn="just">
              <a:lnSpc>
                <a:spcPts val="2502"/>
              </a:lnSpc>
            </a:pPr>
            <a:r>
              <a:rPr lang="en-US" sz="1800">
                <a:solidFill>
                  <a:srgbClr val="000000"/>
                </a:solidFill>
                <a:latin typeface="Open Sans"/>
                <a:ea typeface="Open Sans"/>
                <a:cs typeface="Open Sans"/>
                <a:sym typeface="Open Sans"/>
              </a:rPr>
              <a:t>DISTRIKTSRÅDET, AGDER HEIMEVERNSDISTRIKT</a:t>
            </a:r>
          </a:p>
        </p:txBody>
      </p:sp>
      <p:sp>
        <p:nvSpPr>
          <p:cNvPr id="22" name="Freeform 13">
            <a:extLst>
              <a:ext uri="{FF2B5EF4-FFF2-40B4-BE49-F238E27FC236}">
                <a16:creationId xmlns:a16="http://schemas.microsoft.com/office/drawing/2014/main" id="{B0E235F7-0F0D-2B17-475B-1E9340D0FE97}"/>
              </a:ext>
            </a:extLst>
          </p:cNvPr>
          <p:cNvSpPr/>
          <p:nvPr/>
        </p:nvSpPr>
        <p:spPr>
          <a:xfrm>
            <a:off x="73731" y="66675"/>
            <a:ext cx="535229" cy="646847"/>
          </a:xfrm>
          <a:custGeom>
            <a:avLst/>
            <a:gdLst/>
            <a:ahLst/>
            <a:cxnLst/>
            <a:rect l="l" t="t" r="r" b="b"/>
            <a:pathLst>
              <a:path w="535229" h="646847">
                <a:moveTo>
                  <a:pt x="0" y="0"/>
                </a:moveTo>
                <a:lnTo>
                  <a:pt x="535229" y="0"/>
                </a:lnTo>
                <a:lnTo>
                  <a:pt x="535229" y="646847"/>
                </a:lnTo>
                <a:lnTo>
                  <a:pt x="0" y="646847"/>
                </a:lnTo>
                <a:lnTo>
                  <a:pt x="0" y="0"/>
                </a:lnTo>
                <a:close/>
              </a:path>
            </a:pathLst>
          </a:custGeom>
          <a:blipFill>
            <a:blip r:embed="rId9" cstate="print">
              <a:extLst>
                <a:ext uri="{28A0092B-C50C-407E-A947-70E740481C1C}">
                  <a14:useLocalDpi xmlns:a14="http://schemas.microsoft.com/office/drawing/2010/main" val="0"/>
                </a:ext>
              </a:extLst>
            </a:blip>
            <a:stretch>
              <a:fillRect/>
            </a:stretch>
          </a:blipFill>
        </p:spPr>
        <p:txBody>
          <a:bodyPr/>
          <a:lstStyle/>
          <a:p>
            <a:endParaRPr lang="nb-NO"/>
          </a:p>
        </p:txBody>
      </p:sp>
      <p:grpSp>
        <p:nvGrpSpPr>
          <p:cNvPr id="23" name="Group 2">
            <a:extLst>
              <a:ext uri="{FF2B5EF4-FFF2-40B4-BE49-F238E27FC236}">
                <a16:creationId xmlns:a16="http://schemas.microsoft.com/office/drawing/2014/main" id="{73DED12C-E554-949B-9509-92E435D191D8}"/>
              </a:ext>
            </a:extLst>
          </p:cNvPr>
          <p:cNvGrpSpPr/>
          <p:nvPr/>
        </p:nvGrpSpPr>
        <p:grpSpPr>
          <a:xfrm rot="2700000">
            <a:off x="17822553" y="8135882"/>
            <a:ext cx="930895" cy="929405"/>
            <a:chOff x="0" y="0"/>
            <a:chExt cx="6350000" cy="6339840"/>
          </a:xfrm>
        </p:grpSpPr>
        <p:sp>
          <p:nvSpPr>
            <p:cNvPr id="24" name="Freeform 3">
              <a:extLst>
                <a:ext uri="{FF2B5EF4-FFF2-40B4-BE49-F238E27FC236}">
                  <a16:creationId xmlns:a16="http://schemas.microsoft.com/office/drawing/2014/main" id="{13A45DE4-ADF1-F433-6469-261058B3FB98}"/>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graphicFrame>
        <p:nvGraphicFramePr>
          <p:cNvPr id="13" name="Tabell 12">
            <a:extLst>
              <a:ext uri="{FF2B5EF4-FFF2-40B4-BE49-F238E27FC236}">
                <a16:creationId xmlns:a16="http://schemas.microsoft.com/office/drawing/2014/main" id="{6594C5ED-10BF-BE6E-6DD7-946B80E69DA3}"/>
              </a:ext>
            </a:extLst>
          </p:cNvPr>
          <p:cNvGraphicFramePr>
            <a:graphicFrameLocks noGrp="1"/>
          </p:cNvGraphicFramePr>
          <p:nvPr>
            <p:extLst>
              <p:ext uri="{D42A27DB-BD31-4B8C-83A1-F6EECF244321}">
                <p14:modId xmlns:p14="http://schemas.microsoft.com/office/powerpoint/2010/main" val="4282107657"/>
              </p:ext>
            </p:extLst>
          </p:nvPr>
        </p:nvGraphicFramePr>
        <p:xfrm>
          <a:off x="2028606" y="3737113"/>
          <a:ext cx="14208764" cy="5466516"/>
        </p:xfrm>
        <a:graphic>
          <a:graphicData uri="http://schemas.openxmlformats.org/drawingml/2006/table">
            <a:tbl>
              <a:tblPr firstRow="1" firstCol="1" bandRow="1"/>
              <a:tblGrid>
                <a:gridCol w="4204821">
                  <a:extLst>
                    <a:ext uri="{9D8B030D-6E8A-4147-A177-3AD203B41FA5}">
                      <a16:colId xmlns:a16="http://schemas.microsoft.com/office/drawing/2014/main" val="357239203"/>
                    </a:ext>
                  </a:extLst>
                </a:gridCol>
                <a:gridCol w="2754531">
                  <a:extLst>
                    <a:ext uri="{9D8B030D-6E8A-4147-A177-3AD203B41FA5}">
                      <a16:colId xmlns:a16="http://schemas.microsoft.com/office/drawing/2014/main" val="2257199249"/>
                    </a:ext>
                  </a:extLst>
                </a:gridCol>
                <a:gridCol w="1305260">
                  <a:extLst>
                    <a:ext uri="{9D8B030D-6E8A-4147-A177-3AD203B41FA5}">
                      <a16:colId xmlns:a16="http://schemas.microsoft.com/office/drawing/2014/main" val="455713865"/>
                    </a:ext>
                  </a:extLst>
                </a:gridCol>
                <a:gridCol w="4204821">
                  <a:extLst>
                    <a:ext uri="{9D8B030D-6E8A-4147-A177-3AD203B41FA5}">
                      <a16:colId xmlns:a16="http://schemas.microsoft.com/office/drawing/2014/main" val="4012294704"/>
                    </a:ext>
                  </a:extLst>
                </a:gridCol>
                <a:gridCol w="1739331">
                  <a:extLst>
                    <a:ext uri="{9D8B030D-6E8A-4147-A177-3AD203B41FA5}">
                      <a16:colId xmlns:a16="http://schemas.microsoft.com/office/drawing/2014/main" val="1403491527"/>
                    </a:ext>
                  </a:extLst>
                </a:gridCol>
              </a:tblGrid>
              <a:tr h="351573">
                <a:tc>
                  <a:txBody>
                    <a:bodyPr/>
                    <a:lstStyle/>
                    <a:p>
                      <a:pPr>
                        <a:lnSpc>
                          <a:spcPct val="107000"/>
                        </a:lnSpc>
                        <a:spcAft>
                          <a:spcPts val="800"/>
                        </a:spcAft>
                        <a:buNone/>
                      </a:pPr>
                      <a:r>
                        <a:rPr lang="nb-NO" sz="18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Organisasjon</a:t>
                      </a:r>
                    </a:p>
                  </a:txBody>
                  <a:tcPr marL="56900" marR="56900" marT="0" marB="0">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nSpc>
                          <a:spcPct val="107000"/>
                        </a:lnSpc>
                        <a:spcAft>
                          <a:spcPts val="800"/>
                        </a:spcAft>
                        <a:buNone/>
                      </a:pPr>
                      <a:r>
                        <a:rPr lang="nb-NO" sz="18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Navn</a:t>
                      </a:r>
                    </a:p>
                  </a:txBody>
                  <a:tcPr marL="56900" marR="56900"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nSpc>
                          <a:spcPct val="107000"/>
                        </a:lnSpc>
                        <a:spcAft>
                          <a:spcPts val="800"/>
                        </a:spcAft>
                        <a:buNone/>
                      </a:pPr>
                      <a:r>
                        <a:rPr lang="nb-NO" sz="1800" b="1" kern="1200"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Tlf</a:t>
                      </a:r>
                      <a:endParaRPr lang="nb-NO" sz="18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56900" marR="56900"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l">
                        <a:buNone/>
                      </a:pPr>
                      <a:r>
                        <a:rPr lang="nb-NO" sz="18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E-post</a:t>
                      </a:r>
                    </a:p>
                  </a:txBody>
                  <a:tcPr marL="56900" marR="56900"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nSpc>
                          <a:spcPct val="107000"/>
                        </a:lnSpc>
                        <a:spcAft>
                          <a:spcPts val="800"/>
                        </a:spcAft>
                        <a:buNone/>
                      </a:pPr>
                      <a:r>
                        <a:rPr lang="nb-NO"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AU</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583209838"/>
                  </a:ext>
                </a:extLst>
              </a:tr>
              <a:tr h="351573">
                <a:tc>
                  <a:txBody>
                    <a:bodyPr/>
                    <a:lstStyle/>
                    <a:p>
                      <a:pPr>
                        <a:lnSpc>
                          <a:spcPct val="107000"/>
                        </a:lnSpc>
                        <a:spcAft>
                          <a:spcPts val="800"/>
                        </a:spcAft>
                        <a:buNone/>
                      </a:pP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Norsk Totalforsvars Forum</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Åse Michaelsen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97754066</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0"/>
                        </a:rPr>
                        <a:t>ase@vabb.no</a:t>
                      </a:r>
                      <a:r>
                        <a:rPr lang="nb-NO"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a:noFill/>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Leder</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631377458"/>
                  </a:ext>
                </a:extLst>
              </a:tr>
              <a:tr h="351573">
                <a:tc>
                  <a:txBody>
                    <a:bodyPr/>
                    <a:lstStyle/>
                    <a:p>
                      <a:pPr>
                        <a:lnSpc>
                          <a:spcPct val="107000"/>
                        </a:lnSpc>
                        <a:spcAft>
                          <a:spcPts val="800"/>
                        </a:spcAft>
                        <a:buNone/>
                      </a:pPr>
                      <a:r>
                        <a:rPr lang="nb-NO" sz="1800" b="1" dirty="0">
                          <a:effectLst/>
                          <a:latin typeface="Calibri" panose="020F0502020204030204" pitchFamily="34" charset="0"/>
                          <a:ea typeface="Calibri" panose="020F0502020204030204" pitchFamily="34" charset="0"/>
                          <a:cs typeface="Calibri" panose="020F0502020204030204" pitchFamily="34" charset="0"/>
                        </a:rPr>
                        <a:t>Landsorganisasjonen i Norge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Mette Gundersen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91564057</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1"/>
                        </a:rPr>
                        <a:t>mette.gundersen@lo.no</a:t>
                      </a:r>
                      <a:r>
                        <a:rPr lang="nb-NO"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a:solidFill>
                            <a:schemeClr val="tx1"/>
                          </a:solidFill>
                          <a:effectLst/>
                          <a:latin typeface="Calibri" panose="020F0502020204030204" pitchFamily="34" charset="0"/>
                          <a:ea typeface="Calibri" panose="020F0502020204030204" pitchFamily="34" charset="0"/>
                          <a:cs typeface="Calibri" panose="020F0502020204030204" pitchFamily="34" charset="0"/>
                        </a:rPr>
                        <a:t>Nestleder</a:t>
                      </a:r>
                      <a:endParaRPr lang="nb-NO" sz="18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29313638"/>
                  </a:ext>
                </a:extLst>
              </a:tr>
              <a:tr h="519565">
                <a:tc>
                  <a:txBody>
                    <a:bodyPr/>
                    <a:lstStyle/>
                    <a:p>
                      <a:pPr>
                        <a:lnSpc>
                          <a:spcPct val="107000"/>
                        </a:lnSpc>
                        <a:spcAft>
                          <a:spcPts val="800"/>
                        </a:spcAft>
                        <a:buNone/>
                      </a:pP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 frivillige Skyttervesen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Alf Stensli</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90025985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2"/>
                        </a:rPr>
                        <a:t>alf@stensli.com</a:t>
                      </a:r>
                      <a:r>
                        <a:rPr lang="nb-NO"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buNone/>
                      </a:pPr>
                      <a:r>
                        <a:rPr lang="nb-NO"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13"/>
                        </a:rPr>
                        <a:t>alf.stensli@kristiansand.kommune.no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Sekretær</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710798662"/>
                  </a:ext>
                </a:extLst>
              </a:tr>
              <a:tr h="351573">
                <a:tc>
                  <a:txBody>
                    <a:bodyPr/>
                    <a:lstStyle/>
                    <a:p>
                      <a:pPr>
                        <a:lnSpc>
                          <a:spcPct val="107000"/>
                        </a:lnSpc>
                        <a:spcAft>
                          <a:spcPts val="800"/>
                        </a:spcAft>
                        <a:buNone/>
                      </a:pPr>
                      <a:r>
                        <a:rPr lang="nb-NO" sz="1800" b="1" dirty="0">
                          <a:effectLst/>
                          <a:latin typeface="Calibri" panose="020F0502020204030204" pitchFamily="34" charset="0"/>
                          <a:ea typeface="Calibri" panose="020F0502020204030204" pitchFamily="34" charset="0"/>
                          <a:cs typeface="Calibri" panose="020F0502020204030204" pitchFamily="34" charset="0"/>
                        </a:rPr>
                        <a:t>KS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dirty="0">
                          <a:effectLst/>
                          <a:latin typeface="Calibri" panose="020F0502020204030204" pitchFamily="34" charset="0"/>
                          <a:ea typeface="Calibri" panose="020F0502020204030204" pitchFamily="34" charset="0"/>
                          <a:cs typeface="Calibri" panose="020F0502020204030204" pitchFamily="34" charset="0"/>
                        </a:rPr>
                        <a:t>Odd Joar Svensson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47453614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4"/>
                        </a:rPr>
                        <a:t>odd.joar.svensson@ks.no</a:t>
                      </a:r>
                      <a:r>
                        <a:rPr lang="nb-NO"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Første vara</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782708285"/>
                  </a:ext>
                </a:extLst>
              </a:tr>
              <a:tr h="351573">
                <a:tc>
                  <a:txBody>
                    <a:bodyPr/>
                    <a:lstStyle/>
                    <a:p>
                      <a:pPr>
                        <a:lnSpc>
                          <a:spcPct val="107000"/>
                        </a:lnSpc>
                        <a:spcAft>
                          <a:spcPts val="800"/>
                        </a:spcAft>
                        <a:buNone/>
                      </a:pP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Norges Bondelag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Silje Lunden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90824541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5"/>
                        </a:rPr>
                        <a:t>silje.lunden@bondelaget.no</a:t>
                      </a:r>
                      <a:r>
                        <a:rPr lang="nb-NO"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Andre vara</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956967862"/>
                  </a:ext>
                </a:extLst>
              </a:tr>
              <a:tr h="331972">
                <a:tc>
                  <a:txBody>
                    <a:bodyPr/>
                    <a:lstStyle/>
                    <a:p>
                      <a:pPr>
                        <a:lnSpc>
                          <a:spcPct val="107000"/>
                        </a:lnSpc>
                        <a:spcAft>
                          <a:spcPts val="800"/>
                        </a:spcAft>
                        <a:buNone/>
                      </a:pPr>
                      <a:r>
                        <a:rPr lang="nb-NO" sz="1800" b="1" dirty="0">
                          <a:effectLst/>
                          <a:latin typeface="Calibri" panose="020F0502020204030204" pitchFamily="34" charset="0"/>
                          <a:ea typeface="Calibri" panose="020F0502020204030204" pitchFamily="34" charset="0"/>
                          <a:cs typeface="Calibri" panose="020F0502020204030204" pitchFamily="34" charset="0"/>
                        </a:rPr>
                        <a:t>Norges Idrettsforbund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dirty="0">
                          <a:effectLst/>
                          <a:latin typeface="Calibri" panose="020F0502020204030204" pitchFamily="34" charset="0"/>
                          <a:ea typeface="Calibri" panose="020F0502020204030204" pitchFamily="34" charset="0"/>
                          <a:cs typeface="Calibri" panose="020F0502020204030204" pitchFamily="34" charset="0"/>
                        </a:rPr>
                        <a:t>Stein Bø-Mørland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dirty="0">
                          <a:effectLst/>
                          <a:latin typeface="Calibri" panose="020F0502020204030204" pitchFamily="34" charset="0"/>
                          <a:ea typeface="Calibri" panose="020F0502020204030204" pitchFamily="34" charset="0"/>
                          <a:cs typeface="Calibri" panose="020F0502020204030204" pitchFamily="34" charset="0"/>
                        </a:rPr>
                        <a:t>91123295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6"/>
                        </a:rPr>
                        <a:t>stein.bo-morland@idrettsforbundet.no</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826291545"/>
                  </a:ext>
                </a:extLst>
              </a:tr>
              <a:tr h="351573">
                <a:tc>
                  <a:txBody>
                    <a:bodyPr/>
                    <a:lstStyle/>
                    <a:p>
                      <a:pPr>
                        <a:lnSpc>
                          <a:spcPct val="107000"/>
                        </a:lnSpc>
                        <a:spcAft>
                          <a:spcPts val="800"/>
                        </a:spcAft>
                        <a:buNone/>
                      </a:pPr>
                      <a:r>
                        <a:rPr lang="nb-NO"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Norske Kvinners Sanitetsforening</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Marit Midtstøl Samuelsen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95271490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7"/>
                        </a:rPr>
                        <a:t>mms@nkom.no</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575179554"/>
                  </a:ext>
                </a:extLst>
              </a:tr>
              <a:tr h="351573">
                <a:tc>
                  <a:txBody>
                    <a:bodyPr/>
                    <a:lstStyle/>
                    <a:p>
                      <a:pPr>
                        <a:lnSpc>
                          <a:spcPct val="107000"/>
                        </a:lnSpc>
                        <a:spcAft>
                          <a:spcPts val="800"/>
                        </a:spcAft>
                        <a:buNone/>
                      </a:pPr>
                      <a:r>
                        <a:rPr lang="nb-NO" sz="1800" b="1" dirty="0">
                          <a:effectLst/>
                          <a:latin typeface="Calibri" panose="020F0502020204030204" pitchFamily="34" charset="0"/>
                          <a:ea typeface="Calibri" panose="020F0502020204030204" pitchFamily="34" charset="0"/>
                          <a:cs typeface="Calibri" panose="020F0502020204030204" pitchFamily="34" charset="0"/>
                        </a:rPr>
                        <a:t>Næringslivets Hovedorganisasjon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dirty="0">
                          <a:effectLst/>
                          <a:latin typeface="Calibri" panose="020F0502020204030204" pitchFamily="34" charset="0"/>
                          <a:ea typeface="Calibri" panose="020F0502020204030204" pitchFamily="34" charset="0"/>
                          <a:cs typeface="Calibri" panose="020F0502020204030204" pitchFamily="34" charset="0"/>
                        </a:rPr>
                        <a:t>Høye G. Høyesen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90761098</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8"/>
                        </a:rPr>
                        <a:t>hgh@nho.no</a:t>
                      </a:r>
                      <a:r>
                        <a:rPr lang="nb-NO"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952568721"/>
                  </a:ext>
                </a:extLst>
              </a:tr>
              <a:tr h="351573">
                <a:tc>
                  <a:txBody>
                    <a:bodyPr/>
                    <a:lstStyle/>
                    <a:p>
                      <a:pPr>
                        <a:lnSpc>
                          <a:spcPct val="107000"/>
                        </a:lnSpc>
                        <a:spcAft>
                          <a:spcPts val="800"/>
                        </a:spcAft>
                        <a:buNone/>
                      </a:pP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Norges Forsvarsforening (NFF) (alle Agder)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Erling Stausland</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91317946</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8"/>
                        </a:rPr>
                        <a:t>erling.stausland@colorline.com</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941309511"/>
                  </a:ext>
                </a:extLst>
              </a:tr>
              <a:tr h="351573">
                <a:tc>
                  <a:txBody>
                    <a:bodyPr/>
                    <a:lstStyle/>
                    <a:p>
                      <a:pPr>
                        <a:lnSpc>
                          <a:spcPct val="107000"/>
                        </a:lnSpc>
                        <a:spcAft>
                          <a:spcPts val="800"/>
                        </a:spcAft>
                        <a:buNone/>
                      </a:pPr>
                      <a:r>
                        <a:rPr lang="nb-NO" sz="1800" b="1">
                          <a:effectLst/>
                          <a:latin typeface="Calibri" panose="020F0502020204030204" pitchFamily="34" charset="0"/>
                          <a:ea typeface="Calibri" panose="020F0502020204030204" pitchFamily="34" charset="0"/>
                          <a:cs typeface="Calibri" panose="020F0502020204030204" pitchFamily="34" charset="0"/>
                        </a:rPr>
                        <a:t>Setesdal HV-område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Per Øyvind Asbjørnsen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99704772</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9"/>
                        </a:rPr>
                        <a:t>perjeger@gmail.com</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Tredje vara</a:t>
                      </a: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2571251619"/>
                  </a:ext>
                </a:extLst>
              </a:tr>
              <a:tr h="351573">
                <a:tc>
                  <a:txBody>
                    <a:bodyPr/>
                    <a:lstStyle/>
                    <a:p>
                      <a:pPr>
                        <a:lnSpc>
                          <a:spcPct val="107000"/>
                        </a:lnSpc>
                        <a:spcAft>
                          <a:spcPts val="800"/>
                        </a:spcAft>
                        <a:buNone/>
                      </a:pPr>
                      <a:r>
                        <a:rPr lang="nb-NO"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Innsatsutvalg Varg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Karsten Henriksen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97519911</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20"/>
                        </a:rPr>
                        <a:t>karsten.a.henriksen@gmail.com</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162752317"/>
                  </a:ext>
                </a:extLst>
              </a:tr>
              <a:tr h="351573">
                <a:tc>
                  <a:txBody>
                    <a:bodyPr/>
                    <a:lstStyle/>
                    <a:p>
                      <a:pPr>
                        <a:lnSpc>
                          <a:spcPct val="107000"/>
                        </a:lnSpc>
                        <a:spcAft>
                          <a:spcPts val="800"/>
                        </a:spcAft>
                        <a:buNone/>
                      </a:pPr>
                      <a:r>
                        <a:rPr lang="nb-NO" sz="1800" b="1">
                          <a:effectLst/>
                          <a:latin typeface="Calibri" panose="020F0502020204030204" pitchFamily="34" charset="0"/>
                          <a:ea typeface="Calibri" panose="020F0502020204030204" pitchFamily="34" charset="0"/>
                          <a:cs typeface="Times New Roman" panose="02020603050405020304" pitchFamily="18" charset="0"/>
                        </a:rPr>
                        <a:t>Kristiansand UTR HV-område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Daniel Eik Andersen</a:t>
                      </a: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91521231</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21"/>
                        </a:rPr>
                        <a:t>daniel.eik.andresen@gmail.com</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406640523"/>
                  </a:ext>
                </a:extLst>
              </a:tr>
              <a:tr h="351573">
                <a:tc>
                  <a:txBody>
                    <a:bodyPr/>
                    <a:lstStyle/>
                    <a:p>
                      <a:pPr>
                        <a:lnSpc>
                          <a:spcPct val="107000"/>
                        </a:lnSpc>
                        <a:spcAft>
                          <a:spcPts val="800"/>
                        </a:spcAft>
                        <a:buNone/>
                      </a:pPr>
                      <a:r>
                        <a:rPr lang="nb-NO"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Evje og Vennesla HV-område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Vegard </a:t>
                      </a:r>
                      <a:r>
                        <a:rPr lang="nb-NO"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Omestad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22"/>
                        </a:rPr>
                        <a:t>vegardomestad@msn.com</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099485528"/>
                  </a:ext>
                </a:extLst>
              </a:tr>
              <a:tr h="360868">
                <a:tc>
                  <a:txBody>
                    <a:bodyPr/>
                    <a:lstStyle/>
                    <a:p>
                      <a:pPr>
                        <a:lnSpc>
                          <a:spcPct val="107000"/>
                        </a:lnSpc>
                        <a:spcAft>
                          <a:spcPts val="800"/>
                        </a:spcAft>
                        <a:buNone/>
                      </a:pPr>
                      <a:r>
                        <a:rPr lang="nb-NO" sz="1800" b="1" dirty="0">
                          <a:effectLst/>
                          <a:latin typeface="Calibri" panose="020F0502020204030204" pitchFamily="34" charset="0"/>
                          <a:ea typeface="Calibri" panose="020F0502020204030204" pitchFamily="34" charset="0"/>
                          <a:cs typeface="Times New Roman" panose="02020603050405020304" pitchFamily="18" charset="0"/>
                        </a:rPr>
                        <a:t>Lindesnes HV-område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w="12700" cap="flat" cmpd="sng" algn="ctr">
                      <a:solidFill>
                        <a:srgbClr val="C9C9C9"/>
                      </a:solidFill>
                      <a:prstDash val="solid"/>
                      <a:round/>
                      <a:headEnd type="none" w="med" len="med"/>
                      <a:tailEnd type="none" w="med" len="med"/>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Jan Erik Kolnes</a:t>
                      </a: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23"/>
                        </a:rPr>
                        <a:t>janerikkolnes@yahoo.no</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6900" marR="56900" marT="0" marB="0">
                    <a:lnL>
                      <a:noFill/>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58768342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sp>
        <p:nvSpPr>
          <p:cNvPr id="7" name="Freeform 7"/>
          <p:cNvSpPr/>
          <p:nvPr/>
        </p:nvSpPr>
        <p:spPr>
          <a:xfrm>
            <a:off x="2900328" y="4432112"/>
            <a:ext cx="596617" cy="596617"/>
          </a:xfrm>
          <a:custGeom>
            <a:avLst/>
            <a:gdLst/>
            <a:ahLst/>
            <a:cxnLst/>
            <a:rect l="l" t="t" r="r" b="b"/>
            <a:pathLst>
              <a:path w="596617" h="596617">
                <a:moveTo>
                  <a:pt x="0" y="0"/>
                </a:moveTo>
                <a:lnTo>
                  <a:pt x="596617" y="0"/>
                </a:lnTo>
                <a:lnTo>
                  <a:pt x="596617" y="596616"/>
                </a:lnTo>
                <a:lnTo>
                  <a:pt x="0" y="596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8" name="Freeform 8"/>
          <p:cNvSpPr/>
          <p:nvPr/>
        </p:nvSpPr>
        <p:spPr>
          <a:xfrm>
            <a:off x="2900328" y="6977802"/>
            <a:ext cx="596617" cy="596617"/>
          </a:xfrm>
          <a:custGeom>
            <a:avLst/>
            <a:gdLst/>
            <a:ahLst/>
            <a:cxnLst/>
            <a:rect l="l" t="t" r="r" b="b"/>
            <a:pathLst>
              <a:path w="596617" h="596617">
                <a:moveTo>
                  <a:pt x="0" y="0"/>
                </a:moveTo>
                <a:lnTo>
                  <a:pt x="596617" y="0"/>
                </a:lnTo>
                <a:lnTo>
                  <a:pt x="596617" y="596616"/>
                </a:lnTo>
                <a:lnTo>
                  <a:pt x="0" y="596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0" name="Freeform 10"/>
          <p:cNvSpPr/>
          <p:nvPr/>
        </p:nvSpPr>
        <p:spPr>
          <a:xfrm>
            <a:off x="1834744"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1" name="Freeform 11"/>
          <p:cNvSpPr/>
          <p:nvPr/>
        </p:nvSpPr>
        <p:spPr>
          <a:xfrm>
            <a:off x="15278962"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2" name="TextBox 12"/>
          <p:cNvSpPr txBox="1"/>
          <p:nvPr/>
        </p:nvSpPr>
        <p:spPr>
          <a:xfrm>
            <a:off x="881279" y="99731"/>
            <a:ext cx="5244201" cy="613791"/>
          </a:xfrm>
          <a:prstGeom prst="rect">
            <a:avLst/>
          </a:prstGeom>
        </p:spPr>
        <p:txBody>
          <a:bodyPr lIns="0" tIns="0" rIns="0" bIns="0" rtlCol="0" anchor="t">
            <a:spAutoFit/>
          </a:bodyPr>
          <a:lstStyle/>
          <a:p>
            <a:pPr algn="just">
              <a:lnSpc>
                <a:spcPts val="2502"/>
              </a:lnSpc>
            </a:pPr>
            <a:r>
              <a:rPr lang="en-US" sz="1800" b="1">
                <a:solidFill>
                  <a:srgbClr val="000000"/>
                </a:solidFill>
                <a:latin typeface="Open Sans Bold"/>
                <a:ea typeface="Open Sans Bold"/>
                <a:cs typeface="Open Sans Bold"/>
                <a:sym typeface="Open Sans Bold"/>
              </a:rPr>
              <a:t>HV-07</a:t>
            </a:r>
          </a:p>
          <a:p>
            <a:pPr algn="just">
              <a:lnSpc>
                <a:spcPts val="2502"/>
              </a:lnSpc>
            </a:pPr>
            <a:r>
              <a:rPr lang="en-US" sz="1800">
                <a:solidFill>
                  <a:srgbClr val="000000"/>
                </a:solidFill>
                <a:latin typeface="Open Sans"/>
                <a:ea typeface="Open Sans"/>
                <a:cs typeface="Open Sans"/>
                <a:sym typeface="Open Sans"/>
              </a:rPr>
              <a:t>DISTRIKTSRÅDET, AGDER HEIMEVERNSDISTRIKT</a:t>
            </a:r>
          </a:p>
        </p:txBody>
      </p:sp>
      <p:sp>
        <p:nvSpPr>
          <p:cNvPr id="13" name="Freeform 13"/>
          <p:cNvSpPr/>
          <p:nvPr/>
        </p:nvSpPr>
        <p:spPr>
          <a:xfrm>
            <a:off x="73731" y="66675"/>
            <a:ext cx="535229" cy="646847"/>
          </a:xfrm>
          <a:custGeom>
            <a:avLst/>
            <a:gdLst/>
            <a:ahLst/>
            <a:cxnLst/>
            <a:rect l="l" t="t" r="r" b="b"/>
            <a:pathLst>
              <a:path w="535229" h="646847">
                <a:moveTo>
                  <a:pt x="0" y="0"/>
                </a:moveTo>
                <a:lnTo>
                  <a:pt x="535229" y="0"/>
                </a:lnTo>
                <a:lnTo>
                  <a:pt x="535229" y="646847"/>
                </a:lnTo>
                <a:lnTo>
                  <a:pt x="0" y="646847"/>
                </a:lnTo>
                <a:lnTo>
                  <a:pt x="0" y="0"/>
                </a:lnTo>
                <a:close/>
              </a:path>
            </a:pathLst>
          </a:custGeom>
          <a:blipFill>
            <a:blip r:embed="rId8" cstate="print">
              <a:extLst>
                <a:ext uri="{28A0092B-C50C-407E-A947-70E740481C1C}">
                  <a14:useLocalDpi xmlns:a14="http://schemas.microsoft.com/office/drawing/2010/main" val="0"/>
                </a:ext>
              </a:extLst>
            </a:blip>
            <a:stretch>
              <a:fillRect/>
            </a:stretch>
          </a:blipFill>
        </p:spPr>
        <p:txBody>
          <a:bodyPr/>
          <a:lstStyle/>
          <a:p>
            <a:endParaRPr lang="nb-NO"/>
          </a:p>
        </p:txBody>
      </p:sp>
      <p:sp>
        <p:nvSpPr>
          <p:cNvPr id="16" name="Rectangle 1">
            <a:hlinkClick r:id="rId9"/>
            <a:extLst>
              <a:ext uri="{FF2B5EF4-FFF2-40B4-BE49-F238E27FC236}">
                <a16:creationId xmlns:a16="http://schemas.microsoft.com/office/drawing/2014/main" id="{7B6C4DB7-280D-0452-343C-AAEAD140CDD0}"/>
              </a:ext>
            </a:extLst>
          </p:cNvPr>
          <p:cNvSpPr>
            <a:spLocks noChangeArrowheads="1"/>
          </p:cNvSpPr>
          <p:nvPr/>
        </p:nvSpPr>
        <p:spPr bwMode="auto">
          <a:xfrm>
            <a:off x="1177925" y="158115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grpSp>
        <p:nvGrpSpPr>
          <p:cNvPr id="25" name="Group 4">
            <a:extLst>
              <a:ext uri="{FF2B5EF4-FFF2-40B4-BE49-F238E27FC236}">
                <a16:creationId xmlns:a16="http://schemas.microsoft.com/office/drawing/2014/main" id="{EC8B2A46-BA0C-482C-1767-0E4B1E8FD6DC}"/>
              </a:ext>
            </a:extLst>
          </p:cNvPr>
          <p:cNvGrpSpPr/>
          <p:nvPr/>
        </p:nvGrpSpPr>
        <p:grpSpPr>
          <a:xfrm>
            <a:off x="8510418" y="1268244"/>
            <a:ext cx="1245141" cy="47625"/>
            <a:chOff x="0" y="0"/>
            <a:chExt cx="327938" cy="12543"/>
          </a:xfrm>
        </p:grpSpPr>
        <p:sp>
          <p:nvSpPr>
            <p:cNvPr id="26" name="Freeform 5">
              <a:extLst>
                <a:ext uri="{FF2B5EF4-FFF2-40B4-BE49-F238E27FC236}">
                  <a16:creationId xmlns:a16="http://schemas.microsoft.com/office/drawing/2014/main" id="{1EC356F1-F1C5-9F1D-4C92-3D92C51B7DF6}"/>
                </a:ext>
              </a:extLst>
            </p:cNvPr>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27" name="TextBox 6">
              <a:extLst>
                <a:ext uri="{FF2B5EF4-FFF2-40B4-BE49-F238E27FC236}">
                  <a16:creationId xmlns:a16="http://schemas.microsoft.com/office/drawing/2014/main" id="{C6CEAF5D-C4BB-D20D-C3F3-88E647BB7BF4}"/>
                </a:ext>
              </a:extLst>
            </p:cNvPr>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9">
            <a:extLst>
              <a:ext uri="{FF2B5EF4-FFF2-40B4-BE49-F238E27FC236}">
                <a16:creationId xmlns:a16="http://schemas.microsoft.com/office/drawing/2014/main" id="{BD05C15B-3ECF-8EC3-B817-CE8C7987C339}"/>
              </a:ext>
            </a:extLst>
          </p:cNvPr>
          <p:cNvSpPr txBox="1"/>
          <p:nvPr/>
        </p:nvSpPr>
        <p:spPr>
          <a:xfrm>
            <a:off x="3657600" y="1492812"/>
            <a:ext cx="10950778" cy="1811522"/>
          </a:xfrm>
          <a:prstGeom prst="rect">
            <a:avLst/>
          </a:prstGeom>
        </p:spPr>
        <p:txBody>
          <a:bodyPr lIns="0" tIns="0" rIns="0" bIns="0" rtlCol="0" anchor="t">
            <a:spAutoFit/>
          </a:bodyPr>
          <a:lstStyle/>
          <a:p>
            <a:pPr algn="ctr">
              <a:lnSpc>
                <a:spcPts val="7440"/>
              </a:lnSpc>
            </a:pPr>
            <a:r>
              <a:rPr lang="en-US" sz="6000" b="1">
                <a:solidFill>
                  <a:srgbClr val="000000"/>
                </a:solidFill>
                <a:latin typeface="Inter Bold"/>
                <a:ea typeface="Inter Bold"/>
                <a:cs typeface="Inter Bold"/>
                <a:sym typeface="Inter Bold"/>
              </a:rPr>
              <a:t>KONTAKTINFORMASJON  </a:t>
            </a:r>
            <a:br>
              <a:rPr lang="en-US" sz="5000" b="1">
                <a:solidFill>
                  <a:srgbClr val="F67D30"/>
                </a:solidFill>
                <a:latin typeface="Inter Bold"/>
                <a:ea typeface="Inter Bold"/>
                <a:cs typeface="Inter Bold"/>
                <a:sym typeface="Inter Bold"/>
              </a:rPr>
            </a:br>
            <a:r>
              <a:rPr lang="en-US" sz="4000" b="1">
                <a:solidFill>
                  <a:srgbClr val="F67D30"/>
                </a:solidFill>
                <a:latin typeface="Inter Bold"/>
                <a:ea typeface="Inter Bold"/>
                <a:cs typeface="Inter Bold"/>
                <a:sym typeface="Inter Bold"/>
              </a:rPr>
              <a:t>VARAMEDLEMMER</a:t>
            </a:r>
          </a:p>
        </p:txBody>
      </p:sp>
      <p:graphicFrame>
        <p:nvGraphicFramePr>
          <p:cNvPr id="6" name="Tabell 5">
            <a:extLst>
              <a:ext uri="{FF2B5EF4-FFF2-40B4-BE49-F238E27FC236}">
                <a16:creationId xmlns:a16="http://schemas.microsoft.com/office/drawing/2014/main" id="{A4B2A285-71BE-4F24-BDBD-00E43385F19F}"/>
              </a:ext>
            </a:extLst>
          </p:cNvPr>
          <p:cNvGraphicFramePr>
            <a:graphicFrameLocks noGrp="1"/>
          </p:cNvGraphicFramePr>
          <p:nvPr>
            <p:extLst>
              <p:ext uri="{D42A27DB-BD31-4B8C-83A1-F6EECF244321}">
                <p14:modId xmlns:p14="http://schemas.microsoft.com/office/powerpoint/2010/main" val="3399413583"/>
              </p:ext>
            </p:extLst>
          </p:nvPr>
        </p:nvGraphicFramePr>
        <p:xfrm>
          <a:off x="1358900" y="3809819"/>
          <a:ext cx="15570199" cy="3510760"/>
        </p:xfrm>
        <a:graphic>
          <a:graphicData uri="http://schemas.openxmlformats.org/drawingml/2006/table">
            <a:tbl>
              <a:tblPr firstRow="1" firstCol="1" bandRow="1"/>
              <a:tblGrid>
                <a:gridCol w="5568950">
                  <a:extLst>
                    <a:ext uri="{9D8B030D-6E8A-4147-A177-3AD203B41FA5}">
                      <a16:colId xmlns:a16="http://schemas.microsoft.com/office/drawing/2014/main" val="1145065881"/>
                    </a:ext>
                  </a:extLst>
                </a:gridCol>
                <a:gridCol w="2732168">
                  <a:extLst>
                    <a:ext uri="{9D8B030D-6E8A-4147-A177-3AD203B41FA5}">
                      <a16:colId xmlns:a16="http://schemas.microsoft.com/office/drawing/2014/main" val="3999805843"/>
                    </a:ext>
                  </a:extLst>
                </a:gridCol>
                <a:gridCol w="1558958">
                  <a:extLst>
                    <a:ext uri="{9D8B030D-6E8A-4147-A177-3AD203B41FA5}">
                      <a16:colId xmlns:a16="http://schemas.microsoft.com/office/drawing/2014/main" val="2730427382"/>
                    </a:ext>
                  </a:extLst>
                </a:gridCol>
                <a:gridCol w="5710123">
                  <a:extLst>
                    <a:ext uri="{9D8B030D-6E8A-4147-A177-3AD203B41FA5}">
                      <a16:colId xmlns:a16="http://schemas.microsoft.com/office/drawing/2014/main" val="2512706346"/>
                    </a:ext>
                  </a:extLst>
                </a:gridCol>
              </a:tblGrid>
              <a:tr h="351076">
                <a:tc>
                  <a:txBody>
                    <a:bodyPr/>
                    <a:lstStyle/>
                    <a:p>
                      <a:pPr>
                        <a:lnSpc>
                          <a:spcPct val="107000"/>
                        </a:lnSpc>
                        <a:spcAft>
                          <a:spcPts val="800"/>
                        </a:spcAft>
                        <a:buNone/>
                      </a:pPr>
                      <a:r>
                        <a:rPr lang="nb-NO" sz="1800" b="1">
                          <a:solidFill>
                            <a:srgbClr val="FFFFFF"/>
                          </a:solidFill>
                          <a:effectLst/>
                          <a:latin typeface="+mj-lt"/>
                          <a:ea typeface="Open Sans" panose="020B0606030504020204" pitchFamily="34" charset="0"/>
                          <a:cs typeface="Open Sans" panose="020B0606030504020204" pitchFamily="34" charset="0"/>
                        </a:rPr>
                        <a:t>Organisasjon</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nSpc>
                          <a:spcPct val="107000"/>
                        </a:lnSpc>
                        <a:spcAft>
                          <a:spcPts val="800"/>
                        </a:spcAft>
                        <a:buNone/>
                      </a:pPr>
                      <a:r>
                        <a:rPr lang="nb-NO" sz="1800" b="1" dirty="0">
                          <a:solidFill>
                            <a:srgbClr val="FFFFFF"/>
                          </a:solidFill>
                          <a:effectLst/>
                          <a:latin typeface="+mj-lt"/>
                          <a:ea typeface="Open Sans" panose="020B0606030504020204" pitchFamily="34" charset="0"/>
                          <a:cs typeface="Open Sans" panose="020B0606030504020204" pitchFamily="34" charset="0"/>
                        </a:rPr>
                        <a:t>Navn</a:t>
                      </a:r>
                      <a:endParaRPr lang="nb-NO" sz="1800" dirty="0">
                        <a:effectLst/>
                        <a:latin typeface="+mj-lt"/>
                        <a:ea typeface="Open Sans" panose="020B0606030504020204" pitchFamily="34" charset="0"/>
                        <a:cs typeface="Open Sans" panose="020B0606030504020204" pitchFamily="34" charset="0"/>
                      </a:endParaRPr>
                    </a:p>
                  </a:txBody>
                  <a:tcPr marL="68580" marR="68580"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nSpc>
                          <a:spcPct val="107000"/>
                        </a:lnSpc>
                        <a:spcAft>
                          <a:spcPts val="800"/>
                        </a:spcAft>
                        <a:buNone/>
                      </a:pPr>
                      <a:r>
                        <a:rPr lang="nb-NO" sz="1800" b="1">
                          <a:solidFill>
                            <a:srgbClr val="FFFFFF"/>
                          </a:solidFill>
                          <a:effectLst/>
                          <a:latin typeface="+mj-lt"/>
                          <a:ea typeface="Open Sans" panose="020B0606030504020204" pitchFamily="34" charset="0"/>
                          <a:cs typeface="Open Sans" panose="020B0606030504020204" pitchFamily="34" charset="0"/>
                        </a:rPr>
                        <a:t>Tlf</a:t>
                      </a:r>
                      <a:endParaRPr lang="nb-NO" sz="1800">
                        <a:effectLst/>
                        <a:latin typeface="+mj-lt"/>
                        <a:ea typeface="Open Sans" panose="020B0606030504020204" pitchFamily="34" charset="0"/>
                        <a:cs typeface="Open Sans" panose="020B0606030504020204" pitchFamily="34" charset="0"/>
                      </a:endParaRPr>
                    </a:p>
                  </a:txBody>
                  <a:tcPr marL="68580" marR="68580"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l">
                        <a:buNone/>
                      </a:pPr>
                      <a:r>
                        <a:rPr lang="nb-NO" sz="1800" b="1">
                          <a:solidFill>
                            <a:srgbClr val="FFFFFF"/>
                          </a:solidFill>
                          <a:effectLst/>
                          <a:latin typeface="+mj-lt"/>
                          <a:ea typeface="Open Sans" panose="020B0606030504020204" pitchFamily="34" charset="0"/>
                          <a:cs typeface="Open Sans" panose="020B0606030504020204" pitchFamily="34" charset="0"/>
                        </a:rPr>
                        <a:t>E-post</a:t>
                      </a:r>
                      <a:endParaRPr lang="nb-NO" sz="180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214335659"/>
                  </a:ext>
                </a:extLst>
              </a:tr>
              <a:tr h="351076">
                <a:tc>
                  <a:txBody>
                    <a:bodyPr/>
                    <a:lstStyle/>
                    <a:p>
                      <a:pPr>
                        <a:lnSpc>
                          <a:spcPct val="107000"/>
                        </a:lnSpc>
                        <a:spcAft>
                          <a:spcPts val="800"/>
                        </a:spcAft>
                        <a:buNone/>
                      </a:pPr>
                      <a:r>
                        <a:rPr lang="nb-NO" sz="1800" b="1">
                          <a:solidFill>
                            <a:srgbClr val="000000"/>
                          </a:solidFill>
                          <a:effectLst/>
                          <a:latin typeface="+mj-lt"/>
                          <a:ea typeface="Open Sans" panose="020B0606030504020204" pitchFamily="34" charset="0"/>
                          <a:cs typeface="Open Sans" panose="020B0606030504020204" pitchFamily="34" charset="0"/>
                        </a:rPr>
                        <a:t>Norsk Totalforsvars Forum</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mj-lt"/>
                          <a:ea typeface="Open Sans" panose="020B0606030504020204" pitchFamily="34" charset="0"/>
                          <a:cs typeface="Open Sans" panose="020B0606030504020204" pitchFamily="34" charset="0"/>
                        </a:rPr>
                        <a:t>Ola Ketil Christensen</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mj-lt"/>
                          <a:ea typeface="Open Sans" panose="020B0606030504020204" pitchFamily="34" charset="0"/>
                          <a:cs typeface="Open Sans" panose="020B0606030504020204" pitchFamily="34" charset="0"/>
                        </a:rPr>
                        <a:t>47483703</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mj-lt"/>
                          <a:ea typeface="Open Sans" panose="020B0606030504020204" pitchFamily="34" charset="0"/>
                          <a:cs typeface="Open Sans" panose="020B0606030504020204" pitchFamily="34" charset="0"/>
                          <a:hlinkClick r:id="rId10"/>
                        </a:rPr>
                        <a:t>olachristensen@yahoo.com</a:t>
                      </a:r>
                      <a:r>
                        <a:rPr lang="nb-NO" sz="1800" u="sng" dirty="0">
                          <a:solidFill>
                            <a:srgbClr val="0000FF"/>
                          </a:solidFill>
                          <a:effectLst/>
                          <a:latin typeface="+mj-lt"/>
                          <a:ea typeface="Open Sans" panose="020B0606030504020204" pitchFamily="34" charset="0"/>
                          <a:cs typeface="Open Sans" panose="020B0606030504020204" pitchFamily="34" charset="0"/>
                        </a:rPr>
                        <a:t> </a:t>
                      </a:r>
                      <a:endParaRPr lang="nb-NO" sz="1800" dirty="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096485188"/>
                  </a:ext>
                </a:extLst>
              </a:tr>
              <a:tr h="351076">
                <a:tc>
                  <a:txBody>
                    <a:bodyPr/>
                    <a:lstStyle/>
                    <a:p>
                      <a:pPr>
                        <a:lnSpc>
                          <a:spcPct val="107000"/>
                        </a:lnSpc>
                        <a:spcAft>
                          <a:spcPts val="800"/>
                        </a:spcAft>
                        <a:buNone/>
                      </a:pPr>
                      <a:r>
                        <a:rPr lang="nb-NO" sz="1800" b="1">
                          <a:effectLst/>
                          <a:latin typeface="+mj-lt"/>
                          <a:ea typeface="Open Sans" panose="020B0606030504020204" pitchFamily="34" charset="0"/>
                          <a:cs typeface="Open Sans" panose="020B0606030504020204" pitchFamily="34" charset="0"/>
                        </a:rPr>
                        <a:t>Landsorganisasjonen i Norge</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mj-lt"/>
                          <a:ea typeface="Open Sans" panose="020B0606030504020204" pitchFamily="34" charset="0"/>
                          <a:cs typeface="Open Sans" panose="020B0606030504020204" pitchFamily="34" charset="0"/>
                        </a:rPr>
                        <a:t>Dagfinn H Svanøe</a:t>
                      </a: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mj-lt"/>
                          <a:ea typeface="Open Sans" panose="020B0606030504020204" pitchFamily="34" charset="0"/>
                          <a:cs typeface="Open Sans" panose="020B0606030504020204" pitchFamily="34" charset="0"/>
                        </a:rPr>
                        <a:t>41269477</a:t>
                      </a: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mj-lt"/>
                          <a:ea typeface="Open Sans" panose="020B0606030504020204" pitchFamily="34" charset="0"/>
                          <a:cs typeface="Open Sans" panose="020B0606030504020204" pitchFamily="34" charset="0"/>
                          <a:hlinkClick r:id="rId11"/>
                        </a:rPr>
                        <a:t>dagfinn@lo.no</a:t>
                      </a:r>
                      <a:r>
                        <a:rPr lang="nb-NO" sz="1800" u="sng" dirty="0">
                          <a:solidFill>
                            <a:srgbClr val="0000FF"/>
                          </a:solidFill>
                          <a:effectLst/>
                          <a:latin typeface="+mj-lt"/>
                          <a:ea typeface="Open Sans" panose="020B0606030504020204" pitchFamily="34" charset="0"/>
                          <a:cs typeface="Open Sans" panose="020B0606030504020204" pitchFamily="34" charset="0"/>
                        </a:rPr>
                        <a:t> </a:t>
                      </a:r>
                      <a:endParaRPr lang="nb-NO" sz="1800" dirty="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425235865"/>
                  </a:ext>
                </a:extLst>
              </a:tr>
              <a:tr h="351076">
                <a:tc>
                  <a:txBody>
                    <a:bodyPr/>
                    <a:lstStyle/>
                    <a:p>
                      <a:pPr>
                        <a:lnSpc>
                          <a:spcPct val="107000"/>
                        </a:lnSpc>
                        <a:spcAft>
                          <a:spcPts val="800"/>
                        </a:spcAft>
                        <a:buNone/>
                      </a:pPr>
                      <a:r>
                        <a:rPr lang="nb-NO" sz="1800" b="1">
                          <a:solidFill>
                            <a:srgbClr val="000000"/>
                          </a:solidFill>
                          <a:effectLst/>
                          <a:latin typeface="+mj-lt"/>
                          <a:ea typeface="Open Sans" panose="020B0606030504020204" pitchFamily="34" charset="0"/>
                          <a:cs typeface="Open Sans" panose="020B0606030504020204" pitchFamily="34" charset="0"/>
                        </a:rPr>
                        <a:t>Det frivillige Skyttervesen</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mj-lt"/>
                          <a:ea typeface="Open Sans" panose="020B0606030504020204" pitchFamily="34" charset="0"/>
                          <a:cs typeface="Open Sans" panose="020B0606030504020204" pitchFamily="34" charset="0"/>
                        </a:rPr>
                        <a:t>Janne Kornbrekke</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mj-lt"/>
                          <a:ea typeface="Open Sans" panose="020B0606030504020204" pitchFamily="34" charset="0"/>
                          <a:cs typeface="Open Sans" panose="020B0606030504020204" pitchFamily="34" charset="0"/>
                        </a:rPr>
                        <a:t>95134911</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mj-lt"/>
                          <a:ea typeface="Open Sans" panose="020B0606030504020204" pitchFamily="34" charset="0"/>
                          <a:cs typeface="Open Sans" panose="020B0606030504020204" pitchFamily="34" charset="0"/>
                          <a:hlinkClick r:id="rId12"/>
                        </a:rPr>
                        <a:t>janne.kornbrekke@lillesand.vgs.no</a:t>
                      </a:r>
                      <a:r>
                        <a:rPr lang="nb-NO" sz="1800" u="sng" dirty="0">
                          <a:solidFill>
                            <a:srgbClr val="0000FF"/>
                          </a:solidFill>
                          <a:effectLst/>
                          <a:latin typeface="+mj-lt"/>
                          <a:ea typeface="Open Sans" panose="020B0606030504020204" pitchFamily="34" charset="0"/>
                          <a:cs typeface="Open Sans" panose="020B0606030504020204" pitchFamily="34" charset="0"/>
                        </a:rPr>
                        <a:t> </a:t>
                      </a:r>
                      <a:endParaRPr lang="nb-NO" sz="1800" dirty="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277555651"/>
                  </a:ext>
                </a:extLst>
              </a:tr>
              <a:tr h="351076">
                <a:tc>
                  <a:txBody>
                    <a:bodyPr/>
                    <a:lstStyle/>
                    <a:p>
                      <a:pPr>
                        <a:lnSpc>
                          <a:spcPct val="107000"/>
                        </a:lnSpc>
                        <a:spcAft>
                          <a:spcPts val="800"/>
                        </a:spcAft>
                        <a:buNone/>
                      </a:pPr>
                      <a:r>
                        <a:rPr lang="nb-NO" sz="1800" b="1">
                          <a:effectLst/>
                          <a:latin typeface="+mj-lt"/>
                          <a:ea typeface="Open Sans" panose="020B0606030504020204" pitchFamily="34" charset="0"/>
                          <a:cs typeface="Open Sans" panose="020B0606030504020204" pitchFamily="34" charset="0"/>
                        </a:rPr>
                        <a:t>KS</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dirty="0">
                          <a:effectLst/>
                          <a:latin typeface="+mj-lt"/>
                          <a:ea typeface="Open Sans" panose="020B0606030504020204" pitchFamily="34" charset="0"/>
                          <a:cs typeface="Open Sans" panose="020B0606030504020204" pitchFamily="34" charset="0"/>
                        </a:rPr>
                        <a:t>Ruth Stubberud</a:t>
                      </a: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mj-lt"/>
                          <a:ea typeface="Open Sans" panose="020B0606030504020204" pitchFamily="34" charset="0"/>
                          <a:cs typeface="Open Sans" panose="020B0606030504020204" pitchFamily="34" charset="0"/>
                        </a:rPr>
                        <a:t>93403278</a:t>
                      </a: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a:solidFill>
                            <a:srgbClr val="0000CC"/>
                          </a:solidFill>
                          <a:effectLst/>
                          <a:latin typeface="+mj-lt"/>
                          <a:ea typeface="Open Sans" panose="020B0606030504020204" pitchFamily="34" charset="0"/>
                          <a:cs typeface="Open Sans" panose="020B0606030504020204" pitchFamily="34" charset="0"/>
                          <a:hlinkClick r:id="rId13"/>
                        </a:rPr>
                        <a:t>ruth.stubberud@ks.no</a:t>
                      </a:r>
                      <a:r>
                        <a:rPr lang="nb-NO" sz="1800" u="sng">
                          <a:solidFill>
                            <a:srgbClr val="0000FF"/>
                          </a:solidFill>
                          <a:effectLst/>
                          <a:latin typeface="+mj-lt"/>
                          <a:ea typeface="Open Sans" panose="020B0606030504020204" pitchFamily="34" charset="0"/>
                          <a:cs typeface="Open Sans" panose="020B0606030504020204" pitchFamily="34" charset="0"/>
                        </a:rPr>
                        <a:t> ;</a:t>
                      </a:r>
                      <a:endParaRPr lang="nb-NO" sz="180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2846340729"/>
                  </a:ext>
                </a:extLst>
              </a:tr>
              <a:tr h="351076">
                <a:tc>
                  <a:txBody>
                    <a:bodyPr/>
                    <a:lstStyle/>
                    <a:p>
                      <a:pPr>
                        <a:lnSpc>
                          <a:spcPct val="107000"/>
                        </a:lnSpc>
                        <a:spcAft>
                          <a:spcPts val="800"/>
                        </a:spcAft>
                        <a:buNone/>
                      </a:pPr>
                      <a:r>
                        <a:rPr lang="nb-NO" sz="1800" b="1" dirty="0">
                          <a:solidFill>
                            <a:srgbClr val="000000"/>
                          </a:solidFill>
                          <a:effectLst/>
                          <a:latin typeface="+mj-lt"/>
                          <a:ea typeface="Open Sans" panose="020B0606030504020204" pitchFamily="34" charset="0"/>
                          <a:cs typeface="Open Sans" panose="020B0606030504020204" pitchFamily="34" charset="0"/>
                        </a:rPr>
                        <a:t>Norges Bondelag</a:t>
                      </a:r>
                      <a:endParaRPr lang="nb-NO" sz="1800" dirty="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mj-lt"/>
                          <a:ea typeface="Open Sans" panose="020B0606030504020204" pitchFamily="34" charset="0"/>
                          <a:cs typeface="Open Sans" panose="020B0606030504020204" pitchFamily="34" charset="0"/>
                        </a:rPr>
                        <a:t>Ole Reidar Skailand</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solidFill>
                            <a:srgbClr val="000000"/>
                          </a:solidFill>
                          <a:effectLst/>
                          <a:latin typeface="+mj-lt"/>
                          <a:ea typeface="Open Sans" panose="020B0606030504020204" pitchFamily="34" charset="0"/>
                          <a:cs typeface="Open Sans" panose="020B0606030504020204" pitchFamily="34" charset="0"/>
                        </a:rPr>
                        <a:t>91300887</a:t>
                      </a:r>
                      <a:endParaRPr lang="nb-NO" sz="1800" dirty="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mj-lt"/>
                          <a:ea typeface="Open Sans" panose="020B0606030504020204" pitchFamily="34" charset="0"/>
                          <a:cs typeface="Open Sans" panose="020B0606030504020204" pitchFamily="34" charset="0"/>
                          <a:hlinkClick r:id="rId14"/>
                        </a:rPr>
                        <a:t>olereidarskailand@gmail.com</a:t>
                      </a:r>
                      <a:r>
                        <a:rPr lang="nb-NO" sz="1800" u="sng" dirty="0">
                          <a:solidFill>
                            <a:srgbClr val="0000FF"/>
                          </a:solidFill>
                          <a:effectLst/>
                          <a:latin typeface="+mj-lt"/>
                          <a:ea typeface="Open Sans" panose="020B0606030504020204" pitchFamily="34" charset="0"/>
                          <a:cs typeface="Open Sans" panose="020B0606030504020204" pitchFamily="34" charset="0"/>
                        </a:rPr>
                        <a:t> </a:t>
                      </a:r>
                      <a:endParaRPr lang="nb-NO" sz="1800" dirty="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236084914"/>
                  </a:ext>
                </a:extLst>
              </a:tr>
              <a:tr h="351076">
                <a:tc>
                  <a:txBody>
                    <a:bodyPr/>
                    <a:lstStyle/>
                    <a:p>
                      <a:pPr>
                        <a:lnSpc>
                          <a:spcPct val="107000"/>
                        </a:lnSpc>
                        <a:spcAft>
                          <a:spcPts val="800"/>
                        </a:spcAft>
                        <a:buNone/>
                      </a:pPr>
                      <a:r>
                        <a:rPr lang="nb-NO" sz="1800" b="1" dirty="0">
                          <a:effectLst/>
                          <a:latin typeface="+mj-lt"/>
                          <a:ea typeface="Open Sans" panose="020B0606030504020204" pitchFamily="34" charset="0"/>
                          <a:cs typeface="Open Sans" panose="020B0606030504020204" pitchFamily="34" charset="0"/>
                        </a:rPr>
                        <a:t>Norges Idrettsforbund</a:t>
                      </a:r>
                      <a:endParaRPr lang="nb-NO" sz="1800" dirty="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dirty="0">
                          <a:effectLst/>
                          <a:latin typeface="+mj-lt"/>
                          <a:ea typeface="Open Sans" panose="020B0606030504020204" pitchFamily="34" charset="0"/>
                          <a:cs typeface="Open Sans" panose="020B0606030504020204" pitchFamily="34" charset="0"/>
                        </a:rPr>
                        <a:t>Nina </a:t>
                      </a:r>
                      <a:r>
                        <a:rPr lang="nb-NO" sz="1800" dirty="0" err="1">
                          <a:effectLst/>
                          <a:latin typeface="+mj-lt"/>
                          <a:ea typeface="Open Sans" panose="020B0606030504020204" pitchFamily="34" charset="0"/>
                          <a:cs typeface="Open Sans" panose="020B0606030504020204" pitchFamily="34" charset="0"/>
                        </a:rPr>
                        <a:t>Sunnås</a:t>
                      </a:r>
                      <a:endParaRPr lang="nb-NO" sz="1800" dirty="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mj-lt"/>
                          <a:ea typeface="Open Sans" panose="020B0606030504020204" pitchFamily="34" charset="0"/>
                          <a:cs typeface="Open Sans" panose="020B0606030504020204" pitchFamily="34" charset="0"/>
                        </a:rPr>
                        <a:t>97097557</a:t>
                      </a: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mj-lt"/>
                          <a:ea typeface="Open Sans" panose="020B0606030504020204" pitchFamily="34" charset="0"/>
                          <a:cs typeface="Open Sans" panose="020B0606030504020204" pitchFamily="34" charset="0"/>
                          <a:hlinkClick r:id="rId15"/>
                        </a:rPr>
                        <a:t>nsunnaas@gmail.com</a:t>
                      </a:r>
                      <a:r>
                        <a:rPr lang="nb-NO" sz="1800" u="sng" dirty="0">
                          <a:solidFill>
                            <a:srgbClr val="0000FF"/>
                          </a:solidFill>
                          <a:effectLst/>
                          <a:latin typeface="+mj-lt"/>
                          <a:ea typeface="Open Sans" panose="020B0606030504020204" pitchFamily="34" charset="0"/>
                          <a:cs typeface="Open Sans" panose="020B0606030504020204" pitchFamily="34" charset="0"/>
                        </a:rPr>
                        <a:t> </a:t>
                      </a:r>
                      <a:endParaRPr lang="nb-NO" sz="1800" dirty="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3344619862"/>
                  </a:ext>
                </a:extLst>
              </a:tr>
              <a:tr h="351076">
                <a:tc>
                  <a:txBody>
                    <a:bodyPr/>
                    <a:lstStyle/>
                    <a:p>
                      <a:pPr>
                        <a:lnSpc>
                          <a:spcPct val="107000"/>
                        </a:lnSpc>
                        <a:spcAft>
                          <a:spcPts val="800"/>
                        </a:spcAft>
                        <a:buNone/>
                      </a:pPr>
                      <a:r>
                        <a:rPr lang="nb-NO" sz="1800" b="1">
                          <a:solidFill>
                            <a:srgbClr val="000000"/>
                          </a:solidFill>
                          <a:effectLst/>
                          <a:latin typeface="+mj-lt"/>
                          <a:ea typeface="Open Sans" panose="020B0606030504020204" pitchFamily="34" charset="0"/>
                          <a:cs typeface="Open Sans" panose="020B0606030504020204" pitchFamily="34" charset="0"/>
                        </a:rPr>
                        <a:t>Norske Kvinners Sanitetsforening</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mj-lt"/>
                          <a:ea typeface="Open Sans" panose="020B0606030504020204" pitchFamily="34" charset="0"/>
                          <a:cs typeface="Open Sans" panose="020B0606030504020204" pitchFamily="34" charset="0"/>
                        </a:rPr>
                        <a:t>Eva-Lill Bjørklund</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mj-lt"/>
                          <a:ea typeface="Open Sans" panose="020B0606030504020204" pitchFamily="34" charset="0"/>
                          <a:cs typeface="Open Sans" panose="020B0606030504020204" pitchFamily="34" charset="0"/>
                        </a:rPr>
                        <a:t>95707404</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mj-lt"/>
                          <a:ea typeface="Open Sans" panose="020B0606030504020204" pitchFamily="34" charset="0"/>
                          <a:cs typeface="Open Sans" panose="020B0606030504020204" pitchFamily="34" charset="0"/>
                          <a:hlinkClick r:id="rId16"/>
                        </a:rPr>
                        <a:t>evalill@kristiansandsanitetsforening.no</a:t>
                      </a:r>
                      <a:r>
                        <a:rPr lang="nb-NO" sz="1800" u="sng" dirty="0">
                          <a:solidFill>
                            <a:srgbClr val="0000FF"/>
                          </a:solidFill>
                          <a:effectLst/>
                          <a:latin typeface="+mj-lt"/>
                          <a:ea typeface="Open Sans" panose="020B0606030504020204" pitchFamily="34" charset="0"/>
                          <a:cs typeface="Open Sans" panose="020B0606030504020204" pitchFamily="34" charset="0"/>
                        </a:rPr>
                        <a:t> </a:t>
                      </a:r>
                      <a:endParaRPr lang="nb-NO" sz="1800" dirty="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61964135"/>
                  </a:ext>
                </a:extLst>
              </a:tr>
              <a:tr h="351076">
                <a:tc>
                  <a:txBody>
                    <a:bodyPr/>
                    <a:lstStyle/>
                    <a:p>
                      <a:pPr>
                        <a:lnSpc>
                          <a:spcPct val="107000"/>
                        </a:lnSpc>
                        <a:spcAft>
                          <a:spcPts val="800"/>
                        </a:spcAft>
                        <a:buNone/>
                      </a:pPr>
                      <a:r>
                        <a:rPr lang="nb-NO" sz="1800" b="1">
                          <a:effectLst/>
                          <a:latin typeface="+mj-lt"/>
                          <a:ea typeface="Open Sans" panose="020B0606030504020204" pitchFamily="34" charset="0"/>
                          <a:cs typeface="Open Sans" panose="020B0606030504020204" pitchFamily="34" charset="0"/>
                        </a:rPr>
                        <a:t>Næringslivets Hovedorganisasjon</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mj-lt"/>
                          <a:ea typeface="Open Sans" panose="020B0606030504020204" pitchFamily="34" charset="0"/>
                          <a:cs typeface="Open Sans" panose="020B0606030504020204" pitchFamily="34" charset="0"/>
                        </a:rPr>
                        <a:t>Olav Hovet</a:t>
                      </a: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mj-lt"/>
                          <a:ea typeface="Open Sans" panose="020B0606030504020204" pitchFamily="34" charset="0"/>
                          <a:cs typeface="Open Sans" panose="020B0606030504020204" pitchFamily="34" charset="0"/>
                        </a:rPr>
                        <a:t>90955050</a:t>
                      </a: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mj-lt"/>
                          <a:ea typeface="Open Sans" panose="020B0606030504020204" pitchFamily="34" charset="0"/>
                          <a:cs typeface="Open Sans" panose="020B0606030504020204" pitchFamily="34" charset="0"/>
                          <a:hlinkClick r:id="rId9"/>
                        </a:rPr>
                        <a:t>olahovet@online.no</a:t>
                      </a:r>
                      <a:r>
                        <a:rPr lang="nb-NO" sz="1800" u="sng" dirty="0">
                          <a:solidFill>
                            <a:srgbClr val="0000FF"/>
                          </a:solidFill>
                          <a:effectLst/>
                          <a:latin typeface="+mj-lt"/>
                          <a:ea typeface="Open Sans" panose="020B0606030504020204" pitchFamily="34" charset="0"/>
                          <a:cs typeface="Open Sans" panose="020B0606030504020204" pitchFamily="34" charset="0"/>
                        </a:rPr>
                        <a:t> </a:t>
                      </a:r>
                      <a:endParaRPr lang="nb-NO" sz="1800" dirty="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386928790"/>
                  </a:ext>
                </a:extLst>
              </a:tr>
              <a:tr h="351076">
                <a:tc>
                  <a:txBody>
                    <a:bodyPr/>
                    <a:lstStyle/>
                    <a:p>
                      <a:pPr>
                        <a:lnSpc>
                          <a:spcPct val="107000"/>
                        </a:lnSpc>
                        <a:spcAft>
                          <a:spcPts val="800"/>
                        </a:spcAft>
                        <a:buNone/>
                      </a:pPr>
                      <a:r>
                        <a:rPr lang="nb-NO" sz="1800" b="1">
                          <a:solidFill>
                            <a:srgbClr val="000000"/>
                          </a:solidFill>
                          <a:effectLst/>
                          <a:latin typeface="+mj-lt"/>
                          <a:ea typeface="Open Sans" panose="020B0606030504020204" pitchFamily="34" charset="0"/>
                          <a:cs typeface="Open Sans" panose="020B0606030504020204" pitchFamily="34" charset="0"/>
                        </a:rPr>
                        <a:t>Norsk reservistforbund (NROF) (alle Agder)</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mj-lt"/>
                          <a:ea typeface="Open Sans" panose="020B0606030504020204" pitchFamily="34" charset="0"/>
                          <a:cs typeface="Open Sans" panose="020B0606030504020204" pitchFamily="34" charset="0"/>
                        </a:rPr>
                        <a:t>Anders Haslestad</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mj-lt"/>
                          <a:ea typeface="Open Sans" panose="020B0606030504020204" pitchFamily="34" charset="0"/>
                          <a:cs typeface="Open Sans" panose="020B0606030504020204" pitchFamily="34" charset="0"/>
                        </a:rPr>
                        <a:t>97601658</a:t>
                      </a:r>
                      <a:endParaRPr lang="nb-NO" sz="1800">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mj-lt"/>
                          <a:ea typeface="Open Sans" panose="020B0606030504020204" pitchFamily="34" charset="0"/>
                          <a:cs typeface="Open Sans" panose="020B0606030504020204" pitchFamily="34" charset="0"/>
                          <a:hlinkClick r:id="rId17"/>
                        </a:rPr>
                        <a:t>anders.haslestad47@gmail.com</a:t>
                      </a:r>
                      <a:r>
                        <a:rPr lang="nb-NO" sz="1800" u="sng" dirty="0">
                          <a:solidFill>
                            <a:srgbClr val="0000FF"/>
                          </a:solidFill>
                          <a:effectLst/>
                          <a:latin typeface="+mj-lt"/>
                          <a:ea typeface="Open Sans" panose="020B0606030504020204" pitchFamily="34" charset="0"/>
                          <a:cs typeface="Open Sans" panose="020B0606030504020204" pitchFamily="34" charset="0"/>
                        </a:rPr>
                        <a:t> </a:t>
                      </a:r>
                      <a:endParaRPr lang="nb-NO" sz="1800" dirty="0">
                        <a:solidFill>
                          <a:srgbClr val="0000CC"/>
                        </a:solidFill>
                        <a:effectLst/>
                        <a:latin typeface="+mj-lt"/>
                        <a:ea typeface="Open Sans" panose="020B0606030504020204" pitchFamily="34" charset="0"/>
                        <a:cs typeface="Open Sans" panose="020B0606030504020204" pitchFamily="34"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44771858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grpSp>
        <p:nvGrpSpPr>
          <p:cNvPr id="4" name="Group 4"/>
          <p:cNvGrpSpPr/>
          <p:nvPr/>
        </p:nvGrpSpPr>
        <p:grpSpPr>
          <a:xfrm>
            <a:off x="8356198" y="856974"/>
            <a:ext cx="1245141" cy="47625"/>
            <a:chOff x="0" y="0"/>
            <a:chExt cx="327938" cy="12543"/>
          </a:xfrm>
        </p:grpSpPr>
        <p:sp>
          <p:nvSpPr>
            <p:cNvPr id="5" name="Freeform 5"/>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6" name="TextBox 6"/>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2900328" y="4432112"/>
            <a:ext cx="596617" cy="596617"/>
          </a:xfrm>
          <a:custGeom>
            <a:avLst/>
            <a:gdLst/>
            <a:ahLst/>
            <a:cxnLst/>
            <a:rect l="l" t="t" r="r" b="b"/>
            <a:pathLst>
              <a:path w="596617" h="596617">
                <a:moveTo>
                  <a:pt x="0" y="0"/>
                </a:moveTo>
                <a:lnTo>
                  <a:pt x="596617" y="0"/>
                </a:lnTo>
                <a:lnTo>
                  <a:pt x="596617" y="596616"/>
                </a:lnTo>
                <a:lnTo>
                  <a:pt x="0" y="596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8" name="Freeform 8"/>
          <p:cNvSpPr/>
          <p:nvPr/>
        </p:nvSpPr>
        <p:spPr>
          <a:xfrm>
            <a:off x="2900328" y="6977802"/>
            <a:ext cx="596617" cy="596617"/>
          </a:xfrm>
          <a:custGeom>
            <a:avLst/>
            <a:gdLst/>
            <a:ahLst/>
            <a:cxnLst/>
            <a:rect l="l" t="t" r="r" b="b"/>
            <a:pathLst>
              <a:path w="596617" h="596617">
                <a:moveTo>
                  <a:pt x="0" y="0"/>
                </a:moveTo>
                <a:lnTo>
                  <a:pt x="596617" y="0"/>
                </a:lnTo>
                <a:lnTo>
                  <a:pt x="596617" y="596616"/>
                </a:lnTo>
                <a:lnTo>
                  <a:pt x="0" y="596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0" name="Freeform 10"/>
          <p:cNvSpPr/>
          <p:nvPr/>
        </p:nvSpPr>
        <p:spPr>
          <a:xfrm>
            <a:off x="1680159"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1" name="Freeform 11"/>
          <p:cNvSpPr/>
          <p:nvPr/>
        </p:nvSpPr>
        <p:spPr>
          <a:xfrm>
            <a:off x="15278962"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2" name="TextBox 12"/>
          <p:cNvSpPr txBox="1"/>
          <p:nvPr/>
        </p:nvSpPr>
        <p:spPr>
          <a:xfrm>
            <a:off x="881279" y="99731"/>
            <a:ext cx="5244201" cy="613791"/>
          </a:xfrm>
          <a:prstGeom prst="rect">
            <a:avLst/>
          </a:prstGeom>
        </p:spPr>
        <p:txBody>
          <a:bodyPr lIns="0" tIns="0" rIns="0" bIns="0" rtlCol="0" anchor="t">
            <a:spAutoFit/>
          </a:bodyPr>
          <a:lstStyle/>
          <a:p>
            <a:pPr algn="just">
              <a:lnSpc>
                <a:spcPts val="2502"/>
              </a:lnSpc>
            </a:pPr>
            <a:r>
              <a:rPr lang="en-US" sz="1800" b="1">
                <a:solidFill>
                  <a:srgbClr val="000000"/>
                </a:solidFill>
                <a:latin typeface="Open Sans Bold"/>
                <a:ea typeface="Open Sans Bold"/>
                <a:cs typeface="Open Sans Bold"/>
                <a:sym typeface="Open Sans Bold"/>
              </a:rPr>
              <a:t>HV-07</a:t>
            </a:r>
          </a:p>
          <a:p>
            <a:pPr algn="just">
              <a:lnSpc>
                <a:spcPts val="2502"/>
              </a:lnSpc>
            </a:pPr>
            <a:r>
              <a:rPr lang="en-US" sz="1800">
                <a:solidFill>
                  <a:srgbClr val="000000"/>
                </a:solidFill>
                <a:latin typeface="Open Sans"/>
                <a:ea typeface="Open Sans"/>
                <a:cs typeface="Open Sans"/>
                <a:sym typeface="Open Sans"/>
              </a:rPr>
              <a:t>DISTRIKTSRÅDET, AGDER HEIMEVERNSDISTRIKT</a:t>
            </a:r>
          </a:p>
        </p:txBody>
      </p:sp>
      <p:sp>
        <p:nvSpPr>
          <p:cNvPr id="16" name="Rectangle 1">
            <a:hlinkClick r:id="rId8"/>
            <a:extLst>
              <a:ext uri="{FF2B5EF4-FFF2-40B4-BE49-F238E27FC236}">
                <a16:creationId xmlns:a16="http://schemas.microsoft.com/office/drawing/2014/main" id="{E3CA9B08-8C9F-0D7E-343E-2F35F4654557}"/>
              </a:ext>
            </a:extLst>
          </p:cNvPr>
          <p:cNvSpPr>
            <a:spLocks noChangeArrowheads="1"/>
          </p:cNvSpPr>
          <p:nvPr/>
        </p:nvSpPr>
        <p:spPr bwMode="auto">
          <a:xfrm>
            <a:off x="3657600" y="4647433"/>
            <a:ext cx="316630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b-NO"/>
          </a:p>
        </p:txBody>
      </p:sp>
      <p:sp>
        <p:nvSpPr>
          <p:cNvPr id="17" name="Freeform 13">
            <a:extLst>
              <a:ext uri="{FF2B5EF4-FFF2-40B4-BE49-F238E27FC236}">
                <a16:creationId xmlns:a16="http://schemas.microsoft.com/office/drawing/2014/main" id="{848A33B0-EAED-D90E-BC07-52432C687FDC}"/>
              </a:ext>
            </a:extLst>
          </p:cNvPr>
          <p:cNvSpPr/>
          <p:nvPr/>
        </p:nvSpPr>
        <p:spPr>
          <a:xfrm>
            <a:off x="73731" y="66675"/>
            <a:ext cx="535229" cy="646847"/>
          </a:xfrm>
          <a:custGeom>
            <a:avLst/>
            <a:gdLst/>
            <a:ahLst/>
            <a:cxnLst/>
            <a:rect l="l" t="t" r="r" b="b"/>
            <a:pathLst>
              <a:path w="535229" h="646847">
                <a:moveTo>
                  <a:pt x="0" y="0"/>
                </a:moveTo>
                <a:lnTo>
                  <a:pt x="535229" y="0"/>
                </a:lnTo>
                <a:lnTo>
                  <a:pt x="535229" y="646847"/>
                </a:lnTo>
                <a:lnTo>
                  <a:pt x="0" y="646847"/>
                </a:lnTo>
                <a:lnTo>
                  <a:pt x="0" y="0"/>
                </a:lnTo>
                <a:close/>
              </a:path>
            </a:pathLst>
          </a:custGeom>
          <a:blipFill>
            <a:blip r:embed="rId9" cstate="print">
              <a:extLst>
                <a:ext uri="{28A0092B-C50C-407E-A947-70E740481C1C}">
                  <a14:useLocalDpi xmlns:a14="http://schemas.microsoft.com/office/drawing/2010/main" val="0"/>
                </a:ext>
              </a:extLst>
            </a:blip>
            <a:stretch>
              <a:fillRect/>
            </a:stretch>
          </a:blipFill>
        </p:spPr>
        <p:txBody>
          <a:bodyPr/>
          <a:lstStyle/>
          <a:p>
            <a:endParaRPr lang="nb-NO"/>
          </a:p>
        </p:txBody>
      </p:sp>
      <p:sp>
        <p:nvSpPr>
          <p:cNvPr id="13" name="TextBox 9">
            <a:extLst>
              <a:ext uri="{FF2B5EF4-FFF2-40B4-BE49-F238E27FC236}">
                <a16:creationId xmlns:a16="http://schemas.microsoft.com/office/drawing/2014/main" id="{8C04DCBC-68C6-44C2-29F5-A720C988A3B2}"/>
              </a:ext>
            </a:extLst>
          </p:cNvPr>
          <p:cNvSpPr txBox="1"/>
          <p:nvPr/>
        </p:nvSpPr>
        <p:spPr>
          <a:xfrm>
            <a:off x="3657600" y="1492812"/>
            <a:ext cx="10950778" cy="1781321"/>
          </a:xfrm>
          <a:prstGeom prst="rect">
            <a:avLst/>
          </a:prstGeom>
        </p:spPr>
        <p:txBody>
          <a:bodyPr lIns="0" tIns="0" rIns="0" bIns="0" rtlCol="0" anchor="t">
            <a:spAutoFit/>
          </a:bodyPr>
          <a:lstStyle/>
          <a:p>
            <a:pPr algn="ctr">
              <a:lnSpc>
                <a:spcPts val="7440"/>
              </a:lnSpc>
            </a:pPr>
            <a:r>
              <a:rPr lang="en-US" sz="6000" b="1">
                <a:solidFill>
                  <a:srgbClr val="000000"/>
                </a:solidFill>
                <a:latin typeface="Inter Bold"/>
                <a:ea typeface="Inter Bold"/>
                <a:cs typeface="Inter Bold"/>
                <a:sym typeface="Inter Bold"/>
              </a:rPr>
              <a:t>KONTAKTINFORMASJON  </a:t>
            </a:r>
            <a:br>
              <a:rPr lang="en-US" sz="5000" b="1">
                <a:solidFill>
                  <a:srgbClr val="F67D30"/>
                </a:solidFill>
                <a:latin typeface="Inter Bold"/>
                <a:ea typeface="Inter Bold"/>
                <a:cs typeface="Inter Bold"/>
                <a:sym typeface="Inter Bold"/>
              </a:rPr>
            </a:br>
            <a:r>
              <a:rPr lang="en-US" sz="4000" b="1">
                <a:solidFill>
                  <a:srgbClr val="F67D30"/>
                </a:solidFill>
                <a:latin typeface="Inter Bold"/>
                <a:ea typeface="Inter Bold"/>
                <a:cs typeface="Inter Bold"/>
                <a:sym typeface="Inter Bold"/>
              </a:rPr>
              <a:t>ØVRIGE SAMARBEIDSPARTNERE I AGDER</a:t>
            </a:r>
            <a:endParaRPr lang="en-US" sz="5000" b="1">
              <a:solidFill>
                <a:srgbClr val="F67D30"/>
              </a:solidFill>
              <a:latin typeface="Inter Bold"/>
              <a:ea typeface="Inter Bold"/>
              <a:cs typeface="Inter Bold"/>
              <a:sym typeface="Inter Bold"/>
            </a:endParaRPr>
          </a:p>
        </p:txBody>
      </p:sp>
      <p:graphicFrame>
        <p:nvGraphicFramePr>
          <p:cNvPr id="19" name="Tabell 18">
            <a:extLst>
              <a:ext uri="{FF2B5EF4-FFF2-40B4-BE49-F238E27FC236}">
                <a16:creationId xmlns:a16="http://schemas.microsoft.com/office/drawing/2014/main" id="{D8735388-566F-594F-C999-81C0D3115314}"/>
              </a:ext>
            </a:extLst>
          </p:cNvPr>
          <p:cNvGraphicFramePr>
            <a:graphicFrameLocks noGrp="1"/>
          </p:cNvGraphicFramePr>
          <p:nvPr>
            <p:extLst>
              <p:ext uri="{D42A27DB-BD31-4B8C-83A1-F6EECF244321}">
                <p14:modId xmlns:p14="http://schemas.microsoft.com/office/powerpoint/2010/main" val="1970862442"/>
              </p:ext>
            </p:extLst>
          </p:nvPr>
        </p:nvGraphicFramePr>
        <p:xfrm>
          <a:off x="1803252" y="3679466"/>
          <a:ext cx="14745592" cy="5520154"/>
        </p:xfrm>
        <a:graphic>
          <a:graphicData uri="http://schemas.openxmlformats.org/drawingml/2006/table">
            <a:tbl>
              <a:tblPr firstRow="1" firstCol="1" bandRow="1"/>
              <a:tblGrid>
                <a:gridCol w="3160066">
                  <a:extLst>
                    <a:ext uri="{9D8B030D-6E8A-4147-A177-3AD203B41FA5}">
                      <a16:colId xmlns:a16="http://schemas.microsoft.com/office/drawing/2014/main" val="2190055858"/>
                    </a:ext>
                  </a:extLst>
                </a:gridCol>
                <a:gridCol w="2322867">
                  <a:extLst>
                    <a:ext uri="{9D8B030D-6E8A-4147-A177-3AD203B41FA5}">
                      <a16:colId xmlns:a16="http://schemas.microsoft.com/office/drawing/2014/main" val="961160979"/>
                    </a:ext>
                  </a:extLst>
                </a:gridCol>
                <a:gridCol w="2332546">
                  <a:extLst>
                    <a:ext uri="{9D8B030D-6E8A-4147-A177-3AD203B41FA5}">
                      <a16:colId xmlns:a16="http://schemas.microsoft.com/office/drawing/2014/main" val="3678769116"/>
                    </a:ext>
                  </a:extLst>
                </a:gridCol>
                <a:gridCol w="4211806">
                  <a:extLst>
                    <a:ext uri="{9D8B030D-6E8A-4147-A177-3AD203B41FA5}">
                      <a16:colId xmlns:a16="http://schemas.microsoft.com/office/drawing/2014/main" val="2996532916"/>
                    </a:ext>
                  </a:extLst>
                </a:gridCol>
                <a:gridCol w="2718307">
                  <a:extLst>
                    <a:ext uri="{9D8B030D-6E8A-4147-A177-3AD203B41FA5}">
                      <a16:colId xmlns:a16="http://schemas.microsoft.com/office/drawing/2014/main" val="548303539"/>
                    </a:ext>
                  </a:extLst>
                </a:gridCol>
              </a:tblGrid>
              <a:tr h="345187">
                <a:tc>
                  <a:txBody>
                    <a:bodyPr/>
                    <a:lstStyle/>
                    <a:p>
                      <a:pPr>
                        <a:lnSpc>
                          <a:spcPct val="107000"/>
                        </a:lnSpc>
                        <a:spcAft>
                          <a:spcPts val="800"/>
                        </a:spcAft>
                        <a:buNone/>
                      </a:pPr>
                      <a:r>
                        <a:rPr lang="nb-NO"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Organisasjon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nSpc>
                          <a:spcPct val="107000"/>
                        </a:lnSpc>
                        <a:spcAft>
                          <a:spcPts val="800"/>
                        </a:spcAft>
                        <a:buNone/>
                      </a:pPr>
                      <a:r>
                        <a:rPr lang="nb-NO"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Navn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nSpc>
                          <a:spcPct val="107000"/>
                        </a:lnSpc>
                        <a:spcAft>
                          <a:spcPts val="800"/>
                        </a:spcAft>
                        <a:buNone/>
                      </a:pPr>
                      <a:r>
                        <a:rPr lang="nb-NO" sz="1800" b="1"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Tlf</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l">
                        <a:buNone/>
                      </a:pP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E-postt</a:t>
                      </a:r>
                      <a:endParaRPr lang="nb-NO" sz="180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Kommentar</a:t>
                      </a:r>
                      <a:endParaRPr lang="nb-NO"/>
                    </a:p>
                  </a:txBody>
                  <a:tcPr marL="59425" marR="59425" marT="0" marB="0">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476230020"/>
                  </a:ext>
                </a:extLst>
              </a:tr>
              <a:tr h="374140">
                <a:tc>
                  <a:txBody>
                    <a:bodyPr/>
                    <a:lstStyle/>
                    <a:p>
                      <a:pPr>
                        <a:lnSpc>
                          <a:spcPct val="107000"/>
                        </a:lnSpc>
                        <a:spcAft>
                          <a:spcPts val="800"/>
                        </a:spcAft>
                        <a:buNone/>
                      </a:pP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Landsrådet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Jørgen Roaldset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40028130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0"/>
                        </a:rPr>
                        <a:t>gensek@landsraadet.no</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b-NO" sz="1800">
                          <a:solidFill>
                            <a:schemeClr val="tx1"/>
                          </a:solidFill>
                          <a:effectLst/>
                          <a:latin typeface="Calibri" panose="020F0502020204030204" pitchFamily="34" charset="0"/>
                          <a:ea typeface="Calibri" panose="020F0502020204030204" pitchFamily="34" charset="0"/>
                          <a:cs typeface="Calibri" panose="020F0502020204030204" pitchFamily="34" charset="0"/>
                        </a:rPr>
                        <a:t>Generalsekretær</a:t>
                      </a:r>
                      <a:endParaRPr lang="nb-NO">
                        <a:solidFill>
                          <a:schemeClr val="tx1"/>
                        </a:solidFill>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059514326"/>
                  </a:ext>
                </a:extLst>
              </a:tr>
              <a:tr h="357549">
                <a:tc>
                  <a:txBody>
                    <a:bodyPr/>
                    <a:lstStyle/>
                    <a:p>
                      <a:pPr>
                        <a:lnSpc>
                          <a:spcPct val="107000"/>
                        </a:lnSpc>
                        <a:spcAft>
                          <a:spcPts val="800"/>
                        </a:spcAft>
                        <a:buNone/>
                      </a:pPr>
                      <a:r>
                        <a:rPr lang="nb-NO" sz="1800" b="1">
                          <a:effectLst/>
                          <a:latin typeface="Calibri" panose="020F0502020204030204" pitchFamily="34" charset="0"/>
                          <a:ea typeface="Calibri" panose="020F0502020204030204" pitchFamily="34" charset="0"/>
                          <a:cs typeface="Calibri" panose="020F0502020204030204" pitchFamily="34" charset="0"/>
                        </a:rPr>
                        <a:t>HV-07 Sjef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Tord Lindelid</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94222189</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8"/>
                        </a:rPr>
                        <a:t>tlindelid@gmail.com</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1"/>
                        </a:rPr>
                        <a:t>tlindelid@mil.no</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r>
                        <a:rPr lang="nb-NO" sz="18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nb-NO">
                        <a:solidFill>
                          <a:schemeClr val="tx1"/>
                        </a:solidFill>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2997712292"/>
                  </a:ext>
                </a:extLst>
              </a:tr>
              <a:tr h="349058">
                <a:tc>
                  <a:txBody>
                    <a:bodyPr/>
                    <a:lstStyle/>
                    <a:p>
                      <a:pPr>
                        <a:lnSpc>
                          <a:spcPct val="107000"/>
                        </a:lnSpc>
                        <a:spcAft>
                          <a:spcPts val="800"/>
                        </a:spcAft>
                        <a:buNone/>
                      </a:pP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HV-07 G-1/Personelloffiser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Renate Saur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95259572/93401202</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2"/>
                        </a:rPr>
                        <a:t>rsaur@mil.no</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Kontaktperson HV-07</a:t>
                      </a:r>
                      <a:endParaRPr lang="nb-NO" dirty="0">
                        <a:solidFill>
                          <a:schemeClr val="tx1"/>
                        </a:solidFill>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569652006"/>
                  </a:ext>
                </a:extLst>
              </a:tr>
              <a:tr h="374140">
                <a:tc>
                  <a:txBody>
                    <a:bodyPr/>
                    <a:lstStyle/>
                    <a:p>
                      <a:pPr>
                        <a:lnSpc>
                          <a:spcPct val="107000"/>
                        </a:lnSpc>
                        <a:spcAft>
                          <a:spcPts val="800"/>
                        </a:spcAft>
                        <a:buNone/>
                      </a:pPr>
                      <a:r>
                        <a:rPr lang="nb-NO" sz="1800" b="1">
                          <a:effectLst/>
                          <a:latin typeface="Calibri" panose="020F0502020204030204" pitchFamily="34" charset="0"/>
                          <a:ea typeface="Calibri" panose="020F0502020204030204" pitchFamily="34" charset="0"/>
                          <a:cs typeface="Calibri" panose="020F0502020204030204" pitchFamily="34" charset="0"/>
                        </a:rPr>
                        <a:t>HV-08 Sjef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Øystein Fossum Nilsen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dirty="0">
                          <a:effectLst/>
                          <a:latin typeface="Calibri" panose="020F0502020204030204" pitchFamily="34" charset="0"/>
                          <a:ea typeface="Calibri" panose="020F0502020204030204" pitchFamily="34" charset="0"/>
                          <a:cs typeface="Calibri" panose="020F0502020204030204" pitchFamily="34" charset="0"/>
                        </a:rPr>
                        <a:t>45877295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3"/>
                        </a:rPr>
                        <a:t>oynilsen@mil.no</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b-NO" dirty="0">
                        <a:solidFill>
                          <a:schemeClr val="tx1"/>
                        </a:solidFill>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3780195384"/>
                  </a:ext>
                </a:extLst>
              </a:tr>
              <a:tr h="374140">
                <a:tc>
                  <a:txBody>
                    <a:bodyPr/>
                    <a:lstStyle/>
                    <a:p>
                      <a:pPr>
                        <a:lnSpc>
                          <a:spcPct val="107000"/>
                        </a:lnSpc>
                        <a:spcAft>
                          <a:spcPts val="800"/>
                        </a:spcAft>
                        <a:buNone/>
                      </a:pPr>
                      <a:r>
                        <a:rPr lang="nb-NO"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Sjef HV</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Frode Ommundsen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 </a:t>
                      </a: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4"/>
                        </a:rPr>
                        <a:t>fommundsen@mil.no</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411407692"/>
                  </a:ext>
                </a:extLst>
              </a:tr>
              <a:tr h="374140">
                <a:tc>
                  <a:txBody>
                    <a:bodyPr/>
                    <a:lstStyle/>
                    <a:p>
                      <a:pPr>
                        <a:lnSpc>
                          <a:spcPct val="107000"/>
                        </a:lnSpc>
                        <a:spcAft>
                          <a:spcPts val="800"/>
                        </a:spcAft>
                        <a:buNone/>
                      </a:pPr>
                      <a:r>
                        <a:rPr lang="nb-NO" sz="1800" b="1">
                          <a:effectLst/>
                          <a:latin typeface="Calibri" panose="020F0502020204030204" pitchFamily="34" charset="0"/>
                          <a:ea typeface="Calibri" panose="020F0502020204030204" pitchFamily="34" charset="0"/>
                          <a:cs typeface="Calibri" panose="020F0502020204030204" pitchFamily="34" charset="0"/>
                        </a:rPr>
                        <a:t>HV-08 D-råd leder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Wenche Meinich-Bache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90190390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5"/>
                        </a:rPr>
                        <a:t>wenchemeinich@icloud.com</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b-NO" dirty="0">
                        <a:solidFill>
                          <a:schemeClr val="tx1"/>
                        </a:solidFill>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333143051"/>
                  </a:ext>
                </a:extLst>
              </a:tr>
              <a:tr h="374140">
                <a:tc>
                  <a:txBody>
                    <a:bodyPr/>
                    <a:lstStyle/>
                    <a:p>
                      <a:pPr>
                        <a:lnSpc>
                          <a:spcPct val="107000"/>
                        </a:lnSpc>
                        <a:spcAft>
                          <a:spcPts val="800"/>
                        </a:spcAft>
                        <a:buNone/>
                      </a:pPr>
                      <a:r>
                        <a:rPr lang="nb-NO"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HV-08 D-råd</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Kjell Strand Hovland</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41479736</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6"/>
                        </a:rPr>
                        <a:t>kjell.hovland@dabb.no</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b-NO" sz="18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b-NO">
                        <a:solidFill>
                          <a:schemeClr val="tx1"/>
                        </a:solidFill>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18962457"/>
                  </a:ext>
                </a:extLst>
              </a:tr>
              <a:tr h="374140">
                <a:tc>
                  <a:txBody>
                    <a:bodyPr/>
                    <a:lstStyle/>
                    <a:p>
                      <a:pPr>
                        <a:lnSpc>
                          <a:spcPct val="107000"/>
                        </a:lnSpc>
                        <a:spcAft>
                          <a:spcPts val="800"/>
                        </a:spcAft>
                        <a:buNone/>
                      </a:pPr>
                      <a:r>
                        <a:rPr lang="nb-NO" sz="1800" b="1">
                          <a:effectLst/>
                          <a:latin typeface="Calibri" panose="020F0502020204030204" pitchFamily="34" charset="0"/>
                          <a:ea typeface="Calibri" panose="020F0502020204030204" pitchFamily="34" charset="0"/>
                          <a:cs typeface="Calibri" panose="020F0502020204030204" pitchFamily="34" charset="0"/>
                        </a:rPr>
                        <a:t>HV-03 D-råd leder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Tor Peder Lohne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41516054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7"/>
                        </a:rPr>
                        <a:t>tplohne@hotmail.com</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r>
                        <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nb-NO" dirty="0">
                        <a:solidFill>
                          <a:schemeClr val="tx1"/>
                        </a:solidFill>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624701981"/>
                  </a:ext>
                </a:extLst>
              </a:tr>
              <a:tr h="374140">
                <a:tc>
                  <a:txBody>
                    <a:bodyPr/>
                    <a:lstStyle/>
                    <a:p>
                      <a:pPr>
                        <a:lnSpc>
                          <a:spcPct val="107000"/>
                        </a:lnSpc>
                        <a:spcAft>
                          <a:spcPts val="800"/>
                        </a:spcAft>
                        <a:buNone/>
                      </a:pPr>
                      <a:r>
                        <a:rPr lang="nb-NO"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Statsforvalteren i Agder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Gina Lund</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8"/>
                        </a:rPr>
                        <a:t>gina.lund@statsforvalteren.no</a:t>
                      </a:r>
                      <a:r>
                        <a:rPr lang="nb-NO"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Statsforvalter</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785678303"/>
                  </a:ext>
                </a:extLst>
              </a:tr>
              <a:tr h="374140">
                <a:tc>
                  <a:txBody>
                    <a:bodyPr/>
                    <a:lstStyle/>
                    <a:p>
                      <a:pPr>
                        <a:lnSpc>
                          <a:spcPct val="107000"/>
                        </a:lnSpc>
                        <a:spcAft>
                          <a:spcPts val="800"/>
                        </a:spcAft>
                        <a:buNone/>
                      </a:pPr>
                      <a:r>
                        <a:rPr lang="nb-NO" sz="1800" b="1">
                          <a:effectLst/>
                          <a:latin typeface="Calibri" panose="020F0502020204030204" pitchFamily="34" charset="0"/>
                          <a:ea typeface="Calibri" panose="020F0502020204030204" pitchFamily="34" charset="0"/>
                          <a:cs typeface="Calibri" panose="020F0502020204030204" pitchFamily="34" charset="0"/>
                        </a:rPr>
                        <a:t>Statsforvalteren i Agder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Yngve Årøy</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95136846</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yngve.aroy@statsforvalteren.no </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Beredskapssjef</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3043070450"/>
                  </a:ext>
                </a:extLst>
              </a:tr>
              <a:tr h="352820">
                <a:tc>
                  <a:txBody>
                    <a:bodyPr/>
                    <a:lstStyle/>
                    <a:p>
                      <a:pPr>
                        <a:lnSpc>
                          <a:spcPct val="107000"/>
                        </a:lnSpc>
                        <a:spcAft>
                          <a:spcPts val="800"/>
                        </a:spcAft>
                        <a:buNone/>
                      </a:pPr>
                      <a:r>
                        <a:rPr lang="nb-NO"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Statsforvalteren i Agder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Bengt Eirik Henriksen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48882266</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19"/>
                        </a:rPr>
                        <a:t>bengt.eirik.henriksen@statsforvalteren.no</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Seniorrådgiver</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451225947"/>
                  </a:ext>
                </a:extLst>
              </a:tr>
              <a:tr h="374140">
                <a:tc>
                  <a:txBody>
                    <a:bodyPr/>
                    <a:lstStyle/>
                    <a:p>
                      <a:pPr>
                        <a:lnSpc>
                          <a:spcPct val="107000"/>
                        </a:lnSpc>
                        <a:spcAft>
                          <a:spcPts val="800"/>
                        </a:spcAft>
                        <a:buNone/>
                      </a:pPr>
                      <a:r>
                        <a:rPr lang="nb-NO" sz="1800" b="1">
                          <a:effectLst/>
                          <a:latin typeface="Calibri" panose="020F0502020204030204" pitchFamily="34" charset="0"/>
                          <a:ea typeface="Calibri" panose="020F0502020204030204" pitchFamily="34" charset="0"/>
                          <a:cs typeface="Calibri" panose="020F0502020204030204" pitchFamily="34" charset="0"/>
                        </a:rPr>
                        <a:t>Politimesteren i Agder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Morten Sjustøl</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47977736</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20"/>
                        </a:rPr>
                        <a:t>morten.sjustol@politiet.no</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Visepolitimester</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871622278"/>
                  </a:ext>
                </a:extLst>
              </a:tr>
              <a:tr h="374140">
                <a:tc>
                  <a:txBody>
                    <a:bodyPr/>
                    <a:lstStyle/>
                    <a:p>
                      <a:pPr>
                        <a:lnSpc>
                          <a:spcPct val="107000"/>
                        </a:lnSpc>
                        <a:spcAft>
                          <a:spcPts val="800"/>
                        </a:spcAft>
                        <a:buNone/>
                      </a:pPr>
                      <a:r>
                        <a:rPr lang="nb-NO"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Aust-Agder sivilforsvarsdistrikt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Dag Svindseth</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buNone/>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92447889</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21"/>
                        </a:rPr>
                        <a:t>dag.svindseth@dsb.no</a:t>
                      </a:r>
                      <a:r>
                        <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 </a:t>
                      </a: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Distriktssjef AA</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663475497"/>
                  </a:ext>
                </a:extLst>
              </a:tr>
              <a:tr h="374140">
                <a:tc>
                  <a:txBody>
                    <a:bodyPr/>
                    <a:lstStyle/>
                    <a:p>
                      <a:pPr>
                        <a:lnSpc>
                          <a:spcPct val="107000"/>
                        </a:lnSpc>
                        <a:spcAft>
                          <a:spcPts val="800"/>
                        </a:spcAft>
                        <a:buNone/>
                      </a:pPr>
                      <a:r>
                        <a:rPr lang="nb-NO" sz="1800" b="1">
                          <a:effectLst/>
                          <a:latin typeface="Calibri" panose="020F0502020204030204" pitchFamily="34" charset="0"/>
                          <a:ea typeface="Calibri" panose="020F0502020204030204" pitchFamily="34" charset="0"/>
                          <a:cs typeface="Calibri" panose="020F0502020204030204" pitchFamily="34" charset="0"/>
                        </a:rPr>
                        <a:t>Vest -Agder sivilforsvarsdistrikt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Holger Hillesland</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nSpc>
                          <a:spcPct val="107000"/>
                        </a:lnSpc>
                        <a:spcAft>
                          <a:spcPts val="800"/>
                        </a:spcAft>
                        <a:buNone/>
                      </a:pPr>
                      <a:r>
                        <a:rPr lang="nb-NO" sz="1800">
                          <a:effectLst/>
                          <a:latin typeface="Calibri" panose="020F0502020204030204" pitchFamily="34" charset="0"/>
                          <a:ea typeface="Calibri" panose="020F0502020204030204" pitchFamily="34" charset="0"/>
                          <a:cs typeface="Calibri" panose="020F0502020204030204" pitchFamily="34" charset="0"/>
                        </a:rPr>
                        <a:t>91154871/91734987</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u="sng"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hlinkClick r:id="rId22"/>
                        </a:rPr>
                        <a:t>Holger.hillesland@dsb.no</a:t>
                      </a:r>
                      <a:r>
                        <a:rPr lang="nb-NO"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algn="l">
                        <a:buNone/>
                      </a:pPr>
                      <a:r>
                        <a:rPr lang="nb-NO"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Vakttelefon</a:t>
                      </a:r>
                      <a:endParaRPr lang="nb-NO"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59425" marR="5942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30607905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01E1E"/>
        </a:solidFill>
        <a:effectLst/>
      </p:bgPr>
    </p:bg>
    <p:spTree>
      <p:nvGrpSpPr>
        <p:cNvPr id="1" name=""/>
        <p:cNvGrpSpPr/>
        <p:nvPr/>
      </p:nvGrpSpPr>
      <p:grpSpPr>
        <a:xfrm>
          <a:off x="0" y="0"/>
          <a:ext cx="0" cy="0"/>
          <a:chOff x="0" y="0"/>
          <a:chExt cx="0" cy="0"/>
        </a:xfrm>
      </p:grpSpPr>
      <p:grpSp>
        <p:nvGrpSpPr>
          <p:cNvPr id="2" name="Group 2"/>
          <p:cNvGrpSpPr/>
          <p:nvPr/>
        </p:nvGrpSpPr>
        <p:grpSpPr>
          <a:xfrm>
            <a:off x="12290762" y="-195395"/>
            <a:ext cx="6654953" cy="10482395"/>
            <a:chOff x="0" y="0"/>
            <a:chExt cx="812800" cy="1280263"/>
          </a:xfrm>
        </p:grpSpPr>
        <p:sp>
          <p:nvSpPr>
            <p:cNvPr id="3" name="Freeform 3"/>
            <p:cNvSpPr/>
            <p:nvPr/>
          </p:nvSpPr>
          <p:spPr>
            <a:xfrm>
              <a:off x="0" y="0"/>
              <a:ext cx="812800" cy="1280263"/>
            </a:xfrm>
            <a:custGeom>
              <a:avLst/>
              <a:gdLst/>
              <a:ahLst/>
              <a:cxnLst/>
              <a:rect l="l" t="t" r="r" b="b"/>
              <a:pathLst>
                <a:path w="812800" h="1280263">
                  <a:moveTo>
                    <a:pt x="0" y="0"/>
                  </a:moveTo>
                  <a:lnTo>
                    <a:pt x="812800" y="0"/>
                  </a:lnTo>
                  <a:lnTo>
                    <a:pt x="812800" y="1280263"/>
                  </a:lnTo>
                  <a:lnTo>
                    <a:pt x="0" y="1280263"/>
                  </a:lnTo>
                  <a:close/>
                </a:path>
              </a:pathLst>
            </a:custGeom>
            <a:blipFill>
              <a:blip r:embed="rId3" cstate="email">
                <a:alphaModFix amt="31000"/>
                <a:extLst>
                  <a:ext uri="{28A0092B-C50C-407E-A947-70E740481C1C}">
                    <a14:useLocalDpi xmlns:a14="http://schemas.microsoft.com/office/drawing/2010/main" val="0"/>
                  </a:ext>
                </a:extLst>
              </a:blip>
              <a:stretch>
                <a:fillRect/>
              </a:stretch>
            </a:blipFill>
          </p:spPr>
          <p:txBody>
            <a:bodyPr/>
            <a:lstStyle/>
            <a:p>
              <a:endParaRPr lang="nb-NO"/>
            </a:p>
          </p:txBody>
        </p:sp>
      </p:grpSp>
      <p:grpSp>
        <p:nvGrpSpPr>
          <p:cNvPr id="4" name="Group 4"/>
          <p:cNvGrpSpPr/>
          <p:nvPr/>
        </p:nvGrpSpPr>
        <p:grpSpPr>
          <a:xfrm>
            <a:off x="7494564" y="2377981"/>
            <a:ext cx="3298871" cy="560566"/>
            <a:chOff x="0" y="0"/>
            <a:chExt cx="868839" cy="147639"/>
          </a:xfrm>
        </p:grpSpPr>
        <p:sp>
          <p:nvSpPr>
            <p:cNvPr id="5" name="Freeform 5"/>
            <p:cNvSpPr/>
            <p:nvPr/>
          </p:nvSpPr>
          <p:spPr>
            <a:xfrm>
              <a:off x="0" y="0"/>
              <a:ext cx="868839" cy="147639"/>
            </a:xfrm>
            <a:custGeom>
              <a:avLst/>
              <a:gdLst/>
              <a:ahLst/>
              <a:cxnLst/>
              <a:rect l="l" t="t" r="r" b="b"/>
              <a:pathLst>
                <a:path w="868839" h="147639">
                  <a:moveTo>
                    <a:pt x="0" y="0"/>
                  </a:moveTo>
                  <a:lnTo>
                    <a:pt x="868839" y="0"/>
                  </a:lnTo>
                  <a:lnTo>
                    <a:pt x="868839" y="147639"/>
                  </a:lnTo>
                  <a:lnTo>
                    <a:pt x="0" y="147639"/>
                  </a:lnTo>
                  <a:close/>
                </a:path>
              </a:pathLst>
            </a:custGeom>
            <a:solidFill>
              <a:srgbClr val="F66530"/>
            </a:solidFill>
          </p:spPr>
          <p:txBody>
            <a:bodyPr/>
            <a:lstStyle/>
            <a:p>
              <a:endParaRPr lang="nb-NO"/>
            </a:p>
          </p:txBody>
        </p:sp>
        <p:sp>
          <p:nvSpPr>
            <p:cNvPr id="6" name="TextBox 6"/>
            <p:cNvSpPr txBox="1"/>
            <p:nvPr/>
          </p:nvSpPr>
          <p:spPr>
            <a:xfrm>
              <a:off x="0" y="-38100"/>
              <a:ext cx="868839" cy="1857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521429" y="7861394"/>
            <a:ext cx="1245141" cy="47625"/>
            <a:chOff x="0" y="0"/>
            <a:chExt cx="327938" cy="12543"/>
          </a:xfrm>
        </p:grpSpPr>
        <p:sp>
          <p:nvSpPr>
            <p:cNvPr id="8" name="Freeform 8"/>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9" name="TextBox 9"/>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094775" y="7979056"/>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1" name="Freeform 11"/>
          <p:cNvSpPr/>
          <p:nvPr/>
        </p:nvSpPr>
        <p:spPr>
          <a:xfrm>
            <a:off x="2194929" y="23376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2" name="TextBox 12"/>
          <p:cNvSpPr txBox="1"/>
          <p:nvPr/>
        </p:nvSpPr>
        <p:spPr>
          <a:xfrm>
            <a:off x="3266537" y="2986172"/>
            <a:ext cx="11754926" cy="1883439"/>
          </a:xfrm>
          <a:prstGeom prst="rect">
            <a:avLst/>
          </a:prstGeom>
        </p:spPr>
        <p:txBody>
          <a:bodyPr lIns="0" tIns="0" rIns="0" bIns="0" rtlCol="0" anchor="t">
            <a:spAutoFit/>
          </a:bodyPr>
          <a:lstStyle/>
          <a:p>
            <a:pPr algn="ctr">
              <a:lnSpc>
                <a:spcPts val="15363"/>
              </a:lnSpc>
              <a:spcBef>
                <a:spcPct val="0"/>
              </a:spcBef>
            </a:pPr>
            <a:r>
              <a:rPr lang="en-US" sz="10973" b="1">
                <a:solidFill>
                  <a:srgbClr val="FFFFFF"/>
                </a:solidFill>
                <a:latin typeface="Inter Bold"/>
                <a:ea typeface="Inter Bold"/>
                <a:cs typeface="Inter Bold"/>
                <a:sym typeface="Inter Bold"/>
              </a:rPr>
              <a:t>TAKK FOR</a:t>
            </a:r>
          </a:p>
        </p:txBody>
      </p:sp>
      <p:sp>
        <p:nvSpPr>
          <p:cNvPr id="13" name="TextBox 13"/>
          <p:cNvSpPr txBox="1"/>
          <p:nvPr/>
        </p:nvSpPr>
        <p:spPr>
          <a:xfrm>
            <a:off x="1633269" y="4417175"/>
            <a:ext cx="15021463" cy="1883439"/>
          </a:xfrm>
          <a:prstGeom prst="rect">
            <a:avLst/>
          </a:prstGeom>
        </p:spPr>
        <p:txBody>
          <a:bodyPr lIns="0" tIns="0" rIns="0" bIns="0" rtlCol="0" anchor="t">
            <a:spAutoFit/>
          </a:bodyPr>
          <a:lstStyle/>
          <a:p>
            <a:pPr algn="ctr">
              <a:lnSpc>
                <a:spcPts val="15363"/>
              </a:lnSpc>
              <a:spcBef>
                <a:spcPct val="0"/>
              </a:spcBef>
            </a:pPr>
            <a:r>
              <a:rPr lang="en-US" sz="10973" b="1">
                <a:solidFill>
                  <a:srgbClr val="F66530"/>
                </a:solidFill>
                <a:latin typeface="Inter Bold"/>
                <a:ea typeface="Inter Bold"/>
                <a:cs typeface="Inter Bold"/>
                <a:sym typeface="Inter Bold"/>
              </a:rPr>
              <a:t>OPPMERKSOMHETEN</a:t>
            </a:r>
          </a:p>
        </p:txBody>
      </p:sp>
      <p:sp>
        <p:nvSpPr>
          <p:cNvPr id="14" name="TextBox 14"/>
          <p:cNvSpPr txBox="1"/>
          <p:nvPr/>
        </p:nvSpPr>
        <p:spPr>
          <a:xfrm>
            <a:off x="7494564" y="2549716"/>
            <a:ext cx="3298871" cy="198120"/>
          </a:xfrm>
          <a:prstGeom prst="rect">
            <a:avLst/>
          </a:prstGeom>
        </p:spPr>
        <p:txBody>
          <a:bodyPr lIns="0" tIns="0" rIns="0" bIns="0" rtlCol="0" anchor="t">
            <a:spAutoFit/>
          </a:bodyPr>
          <a:lstStyle/>
          <a:p>
            <a:pPr algn="ctr">
              <a:lnSpc>
                <a:spcPts val="1680"/>
              </a:lnSpc>
              <a:spcBef>
                <a:spcPct val="0"/>
              </a:spcBef>
            </a:pPr>
            <a:r>
              <a:rPr lang="en-US" sz="1200" b="1" spc="328">
                <a:solidFill>
                  <a:srgbClr val="000000"/>
                </a:solidFill>
                <a:latin typeface="Open Sans Bold"/>
                <a:ea typeface="Open Sans Bold"/>
                <a:cs typeface="Open Sans Bold"/>
                <a:sym typeface="Open Sans Bold"/>
              </a:rPr>
              <a:t>OVERALT - ALLTID</a:t>
            </a:r>
          </a:p>
        </p:txBody>
      </p:sp>
      <p:sp>
        <p:nvSpPr>
          <p:cNvPr id="15" name="TextBox 15"/>
          <p:cNvSpPr txBox="1"/>
          <p:nvPr/>
        </p:nvSpPr>
        <p:spPr>
          <a:xfrm>
            <a:off x="4107869" y="7210283"/>
            <a:ext cx="10072261" cy="828817"/>
          </a:xfrm>
          <a:prstGeom prst="rect">
            <a:avLst/>
          </a:prstGeom>
        </p:spPr>
        <p:txBody>
          <a:bodyPr lIns="0" tIns="0" rIns="0" bIns="0" rtlCol="0" anchor="t">
            <a:spAutoFit/>
          </a:bodyPr>
          <a:lstStyle/>
          <a:p>
            <a:pPr algn="ctr">
              <a:lnSpc>
                <a:spcPts val="2239"/>
              </a:lnSpc>
            </a:pPr>
            <a:r>
              <a:rPr lang="en-US" sz="1599" b="1" err="1">
                <a:solidFill>
                  <a:srgbClr val="FFFFFF"/>
                </a:solidFill>
                <a:latin typeface="Open Sans Bold"/>
                <a:ea typeface="Open Sans Bold"/>
                <a:cs typeface="Open Sans Bold"/>
                <a:sym typeface="Open Sans Bold"/>
              </a:rPr>
              <a:t>Kontaktinformasjon</a:t>
            </a:r>
            <a:r>
              <a:rPr lang="en-US" sz="1599" b="1">
                <a:solidFill>
                  <a:srgbClr val="FFFFFF"/>
                </a:solidFill>
                <a:latin typeface="Open Sans Bold"/>
                <a:ea typeface="Open Sans Bold"/>
                <a:cs typeface="Open Sans Bold"/>
                <a:sym typeface="Open Sans Bold"/>
              </a:rPr>
              <a:t> HV-07</a:t>
            </a:r>
          </a:p>
          <a:p>
            <a:pPr algn="ctr">
              <a:lnSpc>
                <a:spcPts val="2239"/>
              </a:lnSpc>
            </a:pPr>
            <a:r>
              <a:rPr lang="en-US" sz="1599" err="1">
                <a:solidFill>
                  <a:srgbClr val="FFFFFF"/>
                </a:solidFill>
                <a:latin typeface="Open Sans"/>
                <a:ea typeface="Open Sans"/>
                <a:cs typeface="Open Sans"/>
                <a:sym typeface="Open Sans"/>
              </a:rPr>
              <a:t>Ugradert</a:t>
            </a:r>
            <a:r>
              <a:rPr lang="en-US" sz="1599">
                <a:solidFill>
                  <a:srgbClr val="FFFFFF"/>
                </a:solidFill>
                <a:latin typeface="Open Sans"/>
                <a:ea typeface="Open Sans"/>
                <a:cs typeface="Open Sans"/>
                <a:sym typeface="Open Sans"/>
              </a:rPr>
              <a:t> </a:t>
            </a:r>
            <a:r>
              <a:rPr lang="en-US" sz="1599" err="1">
                <a:solidFill>
                  <a:srgbClr val="FFFFFF"/>
                </a:solidFill>
                <a:latin typeface="Open Sans"/>
                <a:ea typeface="Open Sans"/>
                <a:cs typeface="Open Sans"/>
                <a:sym typeface="Open Sans"/>
              </a:rPr>
              <a:t>epo</a:t>
            </a:r>
            <a:r>
              <a:rPr lang="en-US" sz="1599" err="1">
                <a:solidFill>
                  <a:schemeClr val="bg1"/>
                </a:solidFill>
                <a:latin typeface="Open Sans"/>
                <a:ea typeface="Open Sans"/>
                <a:cs typeface="Open Sans"/>
                <a:sym typeface="Open Sans"/>
              </a:rPr>
              <a:t>st</a:t>
            </a:r>
            <a:r>
              <a:rPr lang="en-US" sz="1599">
                <a:solidFill>
                  <a:schemeClr val="bg1"/>
                </a:solidFill>
                <a:latin typeface="Open Sans"/>
                <a:ea typeface="Open Sans"/>
                <a:cs typeface="Open Sans"/>
                <a:sym typeface="Open Sans"/>
              </a:rPr>
              <a:t>: </a:t>
            </a:r>
            <a:r>
              <a:rPr lang="en-US" sz="1599">
                <a:solidFill>
                  <a:schemeClr val="bg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hv.hv-07@mil.no</a:t>
            </a:r>
            <a:endParaRPr lang="en-US" sz="1599">
              <a:solidFill>
                <a:schemeClr val="bg1"/>
              </a:solidFill>
              <a:latin typeface="Open Sans"/>
              <a:ea typeface="Open Sans"/>
              <a:cs typeface="Open Sans"/>
              <a:sym typeface="Open Sans"/>
            </a:endParaRPr>
          </a:p>
          <a:p>
            <a:pPr algn="ctr">
              <a:lnSpc>
                <a:spcPts val="2239"/>
              </a:lnSpc>
              <a:spcBef>
                <a:spcPct val="0"/>
              </a:spcBef>
            </a:pPr>
            <a:endParaRPr lang="en-US" sz="1599">
              <a:solidFill>
                <a:srgbClr val="FFFFFF"/>
              </a:solidFill>
              <a:latin typeface="Open Sans"/>
              <a:ea typeface="Open Sans"/>
              <a:cs typeface="Open Sans"/>
              <a:sym typeface="Open Sans"/>
            </a:endParaRPr>
          </a:p>
        </p:txBody>
      </p:sp>
      <p:sp>
        <p:nvSpPr>
          <p:cNvPr id="16" name="Freeform 16"/>
          <p:cNvSpPr/>
          <p:nvPr/>
        </p:nvSpPr>
        <p:spPr>
          <a:xfrm>
            <a:off x="8599003" y="403452"/>
            <a:ext cx="1089993" cy="1317303"/>
          </a:xfrm>
          <a:custGeom>
            <a:avLst/>
            <a:gdLst/>
            <a:ahLst/>
            <a:cxnLst/>
            <a:rect l="l" t="t" r="r" b="b"/>
            <a:pathLst>
              <a:path w="1089993" h="1317303">
                <a:moveTo>
                  <a:pt x="0" y="0"/>
                </a:moveTo>
                <a:lnTo>
                  <a:pt x="1089994" y="0"/>
                </a:lnTo>
                <a:lnTo>
                  <a:pt x="1089994" y="1317304"/>
                </a:lnTo>
                <a:lnTo>
                  <a:pt x="0" y="1317304"/>
                </a:lnTo>
                <a:lnTo>
                  <a:pt x="0" y="0"/>
                </a:lnTo>
                <a:close/>
              </a:path>
            </a:pathLst>
          </a:custGeom>
          <a:blipFill>
            <a:blip r:embed="rId7" cstate="email">
              <a:extLst>
                <a:ext uri="{28A0092B-C50C-407E-A947-70E740481C1C}">
                  <a14:useLocalDpi xmlns:a14="http://schemas.microsoft.com/office/drawing/2010/main" val="0"/>
                </a:ext>
              </a:extLst>
            </a:blip>
            <a:stretch>
              <a:fillRect/>
            </a:stretch>
          </a:blipFill>
        </p:spPr>
        <p:txBody>
          <a:bodyPr/>
          <a:lstStyle/>
          <a:p>
            <a:endParaRPr lang="nb-NO"/>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039828" y="208898"/>
            <a:ext cx="5882800" cy="646847"/>
            <a:chOff x="0" y="0"/>
            <a:chExt cx="7843734" cy="862463"/>
          </a:xfrm>
        </p:grpSpPr>
        <p:sp>
          <p:nvSpPr>
            <p:cNvPr id="5" name="TextBox 5"/>
            <p:cNvSpPr txBox="1"/>
            <p:nvPr/>
          </p:nvSpPr>
          <p:spPr>
            <a:xfrm>
              <a:off x="0" y="12513"/>
              <a:ext cx="6992268" cy="808863"/>
            </a:xfrm>
            <a:prstGeom prst="rect">
              <a:avLst/>
            </a:prstGeom>
          </p:spPr>
          <p:txBody>
            <a:bodyPr lIns="0" tIns="0" rIns="0" bIns="0" rtlCol="0" anchor="t">
              <a:spAutoFit/>
            </a:bodyPr>
            <a:lstStyle/>
            <a:p>
              <a:pPr algn="r">
                <a:lnSpc>
                  <a:spcPts val="2502"/>
                </a:lnSpc>
              </a:pPr>
              <a:r>
                <a:rPr lang="en-US" sz="1800" b="1" dirty="0">
                  <a:solidFill>
                    <a:srgbClr val="201E1E"/>
                  </a:solidFill>
                  <a:latin typeface="Open Sans Bold"/>
                  <a:ea typeface="Open Sans Bold"/>
                  <a:cs typeface="Open Sans Bold"/>
                  <a:sym typeface="Open Sans Bold"/>
                </a:rPr>
                <a:t>HV-07</a:t>
              </a:r>
            </a:p>
            <a:p>
              <a:pPr algn="r">
                <a:lnSpc>
                  <a:spcPts val="2502"/>
                </a:lnSpc>
              </a:pPr>
              <a:r>
                <a:rPr lang="en-US" sz="1800" dirty="0">
                  <a:solidFill>
                    <a:srgbClr val="201E1E"/>
                  </a:solidFill>
                  <a:latin typeface="Open Sans"/>
                  <a:ea typeface="Open Sans"/>
                  <a:cs typeface="Open Sans"/>
                  <a:sym typeface="Open Sans"/>
                </a:rPr>
                <a:t>DISTRIKTSRÅDET, AGDER HEIMEVERNSDISTRIKT</a:t>
              </a:r>
            </a:p>
          </p:txBody>
        </p:sp>
        <p:sp>
          <p:nvSpPr>
            <p:cNvPr id="6" name="Freeform 6"/>
            <p:cNvSpPr/>
            <p:nvPr/>
          </p:nvSpPr>
          <p:spPr>
            <a:xfrm>
              <a:off x="7130095"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nb-NO"/>
            </a:p>
          </p:txBody>
        </p:sp>
      </p:grpSp>
      <p:sp>
        <p:nvSpPr>
          <p:cNvPr id="7" name="AutoShape 7"/>
          <p:cNvSpPr/>
          <p:nvPr/>
        </p:nvSpPr>
        <p:spPr>
          <a:xfrm>
            <a:off x="2374065" y="7061489"/>
            <a:ext cx="1521559" cy="0"/>
          </a:xfrm>
          <a:prstGeom prst="line">
            <a:avLst/>
          </a:prstGeom>
          <a:ln w="19050" cap="flat">
            <a:solidFill>
              <a:srgbClr val="FFFFFF"/>
            </a:solidFill>
            <a:prstDash val="solid"/>
            <a:headEnd type="none" w="sm" len="sm"/>
            <a:tailEnd type="none" w="sm" len="sm"/>
          </a:ln>
        </p:spPr>
        <p:txBody>
          <a:bodyPr/>
          <a:lstStyle/>
          <a:p>
            <a:endParaRPr lang="nb-NO"/>
          </a:p>
        </p:txBody>
      </p:sp>
      <p:sp>
        <p:nvSpPr>
          <p:cNvPr id="14" name="TextBox 14"/>
          <p:cNvSpPr txBox="1"/>
          <p:nvPr/>
        </p:nvSpPr>
        <p:spPr>
          <a:xfrm>
            <a:off x="2405134" y="6786280"/>
            <a:ext cx="1419404" cy="214943"/>
          </a:xfrm>
          <a:prstGeom prst="rect">
            <a:avLst/>
          </a:prstGeom>
        </p:spPr>
        <p:txBody>
          <a:bodyPr lIns="0" tIns="0" rIns="0" bIns="0" rtlCol="0" anchor="t">
            <a:spAutoFit/>
          </a:bodyPr>
          <a:lstStyle/>
          <a:p>
            <a:pPr algn="ctr">
              <a:lnSpc>
                <a:spcPts val="1555"/>
              </a:lnSpc>
            </a:pPr>
            <a:r>
              <a:rPr lang="en-US" sz="1510" b="1">
                <a:solidFill>
                  <a:srgbClr val="FFFFFF"/>
                </a:solidFill>
                <a:latin typeface="Poppins Medium"/>
                <a:ea typeface="Poppins Medium"/>
                <a:cs typeface="Poppins Medium"/>
                <a:sym typeface="Poppins Medium"/>
              </a:rPr>
              <a:t>Aaron Loeb</a:t>
            </a:r>
          </a:p>
        </p:txBody>
      </p:sp>
      <p:sp>
        <p:nvSpPr>
          <p:cNvPr id="15" name="TextBox 15"/>
          <p:cNvSpPr txBox="1"/>
          <p:nvPr/>
        </p:nvSpPr>
        <p:spPr>
          <a:xfrm>
            <a:off x="2405134" y="7131279"/>
            <a:ext cx="1419404" cy="214943"/>
          </a:xfrm>
          <a:prstGeom prst="rect">
            <a:avLst/>
          </a:prstGeom>
        </p:spPr>
        <p:txBody>
          <a:bodyPr lIns="0" tIns="0" rIns="0" bIns="0" rtlCol="0" anchor="t">
            <a:spAutoFit/>
          </a:bodyPr>
          <a:lstStyle/>
          <a:p>
            <a:pPr algn="ctr">
              <a:lnSpc>
                <a:spcPts val="1555"/>
              </a:lnSpc>
            </a:pPr>
            <a:r>
              <a:rPr lang="en-US" sz="1510" i="1">
                <a:solidFill>
                  <a:srgbClr val="FFFFFF"/>
                </a:solidFill>
                <a:latin typeface="Poppins Italics"/>
                <a:ea typeface="Poppins Italics"/>
                <a:cs typeface="Poppins Italics"/>
                <a:sym typeface="Poppins Italics"/>
              </a:rPr>
              <a:t>CEO</a:t>
            </a:r>
          </a:p>
        </p:txBody>
      </p:sp>
      <p:grpSp>
        <p:nvGrpSpPr>
          <p:cNvPr id="2" name="Gruppe 1">
            <a:extLst>
              <a:ext uri="{FF2B5EF4-FFF2-40B4-BE49-F238E27FC236}">
                <a16:creationId xmlns:a16="http://schemas.microsoft.com/office/drawing/2014/main" id="{5287D6B3-D187-BA9F-2E02-BE2A90BE5246}"/>
              </a:ext>
            </a:extLst>
          </p:cNvPr>
          <p:cNvGrpSpPr/>
          <p:nvPr/>
        </p:nvGrpSpPr>
        <p:grpSpPr>
          <a:xfrm>
            <a:off x="2184471" y="4152900"/>
            <a:ext cx="8843251" cy="952500"/>
            <a:chOff x="2184471" y="4152900"/>
            <a:chExt cx="8843251" cy="952500"/>
          </a:xfrm>
        </p:grpSpPr>
        <p:grpSp>
          <p:nvGrpSpPr>
            <p:cNvPr id="16" name="Group 16"/>
            <p:cNvGrpSpPr/>
            <p:nvPr/>
          </p:nvGrpSpPr>
          <p:grpSpPr>
            <a:xfrm>
              <a:off x="2184471" y="4152900"/>
              <a:ext cx="8843251" cy="952500"/>
              <a:chOff x="0" y="0"/>
              <a:chExt cx="5371923" cy="355331"/>
            </a:xfrm>
          </p:grpSpPr>
          <p:sp>
            <p:nvSpPr>
              <p:cNvPr id="17" name="Freeform 17"/>
              <p:cNvSpPr/>
              <p:nvPr/>
            </p:nvSpPr>
            <p:spPr>
              <a:xfrm>
                <a:off x="0" y="0"/>
                <a:ext cx="5371923" cy="355331"/>
              </a:xfrm>
              <a:custGeom>
                <a:avLst/>
                <a:gdLst/>
                <a:ahLst/>
                <a:cxnLst/>
                <a:rect l="l" t="t" r="r" b="b"/>
                <a:pathLst>
                  <a:path w="5371923" h="355331">
                    <a:moveTo>
                      <a:pt x="8276" y="0"/>
                    </a:moveTo>
                    <a:lnTo>
                      <a:pt x="5363647" y="0"/>
                    </a:lnTo>
                    <a:cubicBezTo>
                      <a:pt x="5368218" y="0"/>
                      <a:pt x="5371923" y="3705"/>
                      <a:pt x="5371923" y="8276"/>
                    </a:cubicBezTo>
                    <a:lnTo>
                      <a:pt x="5371923" y="347055"/>
                    </a:lnTo>
                    <a:cubicBezTo>
                      <a:pt x="5371923" y="349250"/>
                      <a:pt x="5371051" y="351355"/>
                      <a:pt x="5369499" y="352907"/>
                    </a:cubicBezTo>
                    <a:cubicBezTo>
                      <a:pt x="5367947" y="354459"/>
                      <a:pt x="5365842" y="355331"/>
                      <a:pt x="5363647" y="355331"/>
                    </a:cubicBezTo>
                    <a:lnTo>
                      <a:pt x="8276" y="355331"/>
                    </a:lnTo>
                    <a:cubicBezTo>
                      <a:pt x="6081" y="355331"/>
                      <a:pt x="3976" y="354459"/>
                      <a:pt x="2424" y="352907"/>
                    </a:cubicBezTo>
                    <a:cubicBezTo>
                      <a:pt x="872" y="351355"/>
                      <a:pt x="0" y="349250"/>
                      <a:pt x="0" y="347055"/>
                    </a:cubicBezTo>
                    <a:lnTo>
                      <a:pt x="0" y="8276"/>
                    </a:lnTo>
                    <a:cubicBezTo>
                      <a:pt x="0" y="6081"/>
                      <a:pt x="872" y="3976"/>
                      <a:pt x="2424" y="2424"/>
                    </a:cubicBezTo>
                    <a:cubicBezTo>
                      <a:pt x="3976" y="872"/>
                      <a:pt x="6081" y="0"/>
                      <a:pt x="8276" y="0"/>
                    </a:cubicBezTo>
                    <a:close/>
                  </a:path>
                </a:pathLst>
              </a:custGeom>
              <a:solidFill>
                <a:srgbClr val="EFECE7"/>
              </a:solidFill>
            </p:spPr>
            <p:txBody>
              <a:bodyPr/>
              <a:lstStyle/>
              <a:p>
                <a:endParaRPr lang="nb-NO"/>
              </a:p>
            </p:txBody>
          </p:sp>
          <p:sp>
            <p:nvSpPr>
              <p:cNvPr id="18" name="TextBox 18"/>
              <p:cNvSpPr txBox="1"/>
              <p:nvPr/>
            </p:nvSpPr>
            <p:spPr>
              <a:xfrm>
                <a:off x="0" y="-28575"/>
                <a:ext cx="5371923" cy="383906"/>
              </a:xfrm>
              <a:prstGeom prst="rect">
                <a:avLst/>
              </a:prstGeom>
            </p:spPr>
            <p:txBody>
              <a:bodyPr lIns="26067" tIns="26067" rIns="26067" bIns="26067" rtlCol="0" anchor="ctr"/>
              <a:lstStyle/>
              <a:p>
                <a:pPr algn="ctr">
                  <a:lnSpc>
                    <a:spcPts val="1149"/>
                  </a:lnSpc>
                </a:pPr>
                <a:endParaRPr/>
              </a:p>
            </p:txBody>
          </p:sp>
        </p:grpSp>
        <p:sp>
          <p:nvSpPr>
            <p:cNvPr id="19" name="Freeform 19"/>
            <p:cNvSpPr/>
            <p:nvPr/>
          </p:nvSpPr>
          <p:spPr>
            <a:xfrm>
              <a:off x="5446790" y="4385215"/>
              <a:ext cx="2318611" cy="563278"/>
            </a:xfrm>
            <a:custGeom>
              <a:avLst/>
              <a:gdLst/>
              <a:ahLst/>
              <a:cxnLst/>
              <a:rect l="l" t="t" r="r" b="b"/>
              <a:pathLst>
                <a:path w="2318611" h="563278">
                  <a:moveTo>
                    <a:pt x="0" y="0"/>
                  </a:moveTo>
                  <a:lnTo>
                    <a:pt x="2318611" y="0"/>
                  </a:lnTo>
                  <a:lnTo>
                    <a:pt x="2318611" y="563279"/>
                  </a:lnTo>
                  <a:lnTo>
                    <a:pt x="0" y="563279"/>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nb-NO"/>
            </a:p>
          </p:txBody>
        </p:sp>
      </p:grpSp>
      <p:sp>
        <p:nvSpPr>
          <p:cNvPr id="28" name="Freeform 28"/>
          <p:cNvSpPr/>
          <p:nvPr/>
        </p:nvSpPr>
        <p:spPr>
          <a:xfrm>
            <a:off x="5642522" y="8134441"/>
            <a:ext cx="6528915" cy="1591423"/>
          </a:xfrm>
          <a:custGeom>
            <a:avLst/>
            <a:gdLst/>
            <a:ahLst/>
            <a:cxnLst/>
            <a:rect l="l" t="t" r="r" b="b"/>
            <a:pathLst>
              <a:path w="6528915" h="1591423">
                <a:moveTo>
                  <a:pt x="0" y="0"/>
                </a:moveTo>
                <a:lnTo>
                  <a:pt x="6528915" y="0"/>
                </a:lnTo>
                <a:lnTo>
                  <a:pt x="6528915" y="1591424"/>
                </a:lnTo>
                <a:lnTo>
                  <a:pt x="0" y="1591424"/>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txBody>
          <a:bodyPr/>
          <a:lstStyle/>
          <a:p>
            <a:endParaRPr lang="nb-NO"/>
          </a:p>
        </p:txBody>
      </p:sp>
      <p:sp>
        <p:nvSpPr>
          <p:cNvPr id="33" name="Freeform 33"/>
          <p:cNvSpPr/>
          <p:nvPr/>
        </p:nvSpPr>
        <p:spPr>
          <a:xfrm>
            <a:off x="5642522" y="5981043"/>
            <a:ext cx="6528915" cy="1591423"/>
          </a:xfrm>
          <a:custGeom>
            <a:avLst/>
            <a:gdLst/>
            <a:ahLst/>
            <a:cxnLst/>
            <a:rect l="l" t="t" r="r" b="b"/>
            <a:pathLst>
              <a:path w="6528915" h="1591423">
                <a:moveTo>
                  <a:pt x="0" y="0"/>
                </a:moveTo>
                <a:lnTo>
                  <a:pt x="6528915" y="0"/>
                </a:lnTo>
                <a:lnTo>
                  <a:pt x="6528915" y="1591423"/>
                </a:lnTo>
                <a:lnTo>
                  <a:pt x="0" y="1591423"/>
                </a:lnTo>
                <a:lnTo>
                  <a:pt x="0" y="0"/>
                </a:lnTo>
                <a:close/>
              </a:path>
            </a:pathLst>
          </a:custGeom>
          <a:blipFill>
            <a:blip r:embed="rId5" cstate="email">
              <a:extLst>
                <a:ext uri="{28A0092B-C50C-407E-A947-70E740481C1C}">
                  <a14:useLocalDpi xmlns:a14="http://schemas.microsoft.com/office/drawing/2010/main" val="0"/>
                </a:ext>
              </a:extLst>
            </a:blip>
            <a:stretch>
              <a:fillRect/>
            </a:stretch>
          </a:blipFill>
        </p:spPr>
        <p:txBody>
          <a:bodyPr/>
          <a:lstStyle/>
          <a:p>
            <a:endParaRPr lang="nb-NO"/>
          </a:p>
        </p:txBody>
      </p:sp>
      <p:grpSp>
        <p:nvGrpSpPr>
          <p:cNvPr id="43" name="Group 43"/>
          <p:cNvGrpSpPr/>
          <p:nvPr/>
        </p:nvGrpSpPr>
        <p:grpSpPr>
          <a:xfrm>
            <a:off x="6786236" y="5626814"/>
            <a:ext cx="4241486" cy="1383935"/>
            <a:chOff x="0" y="0"/>
            <a:chExt cx="5655315" cy="1845246"/>
          </a:xfrm>
        </p:grpSpPr>
        <p:grpSp>
          <p:nvGrpSpPr>
            <p:cNvPr id="44" name="Group 44"/>
            <p:cNvGrpSpPr/>
            <p:nvPr/>
          </p:nvGrpSpPr>
          <p:grpSpPr>
            <a:xfrm>
              <a:off x="0" y="0"/>
              <a:ext cx="5655315" cy="1845246"/>
              <a:chOff x="0" y="0"/>
              <a:chExt cx="1582291" cy="516278"/>
            </a:xfrm>
          </p:grpSpPr>
          <p:sp>
            <p:nvSpPr>
              <p:cNvPr id="45" name="Freeform 45"/>
              <p:cNvSpPr/>
              <p:nvPr/>
            </p:nvSpPr>
            <p:spPr>
              <a:xfrm>
                <a:off x="0" y="0"/>
                <a:ext cx="1582291" cy="516278"/>
              </a:xfrm>
              <a:custGeom>
                <a:avLst/>
                <a:gdLst/>
                <a:ahLst/>
                <a:cxnLst/>
                <a:rect l="l" t="t" r="r" b="b"/>
                <a:pathLst>
                  <a:path w="1582291" h="516278">
                    <a:moveTo>
                      <a:pt x="28098" y="0"/>
                    </a:moveTo>
                    <a:lnTo>
                      <a:pt x="1554193" y="0"/>
                    </a:lnTo>
                    <a:cubicBezTo>
                      <a:pt x="1561645" y="0"/>
                      <a:pt x="1568792" y="2960"/>
                      <a:pt x="1574061" y="8230"/>
                    </a:cubicBezTo>
                    <a:cubicBezTo>
                      <a:pt x="1579331" y="13499"/>
                      <a:pt x="1582291" y="20646"/>
                      <a:pt x="1582291" y="28098"/>
                    </a:cubicBezTo>
                    <a:lnTo>
                      <a:pt x="1582291" y="488180"/>
                    </a:lnTo>
                    <a:cubicBezTo>
                      <a:pt x="1582291" y="495632"/>
                      <a:pt x="1579331" y="502779"/>
                      <a:pt x="1574061" y="508049"/>
                    </a:cubicBezTo>
                    <a:cubicBezTo>
                      <a:pt x="1568792" y="513318"/>
                      <a:pt x="1561645" y="516278"/>
                      <a:pt x="1554193" y="516278"/>
                    </a:cubicBezTo>
                    <a:lnTo>
                      <a:pt x="28098" y="516278"/>
                    </a:lnTo>
                    <a:cubicBezTo>
                      <a:pt x="20646" y="516278"/>
                      <a:pt x="13499" y="513318"/>
                      <a:pt x="8230" y="508049"/>
                    </a:cubicBezTo>
                    <a:cubicBezTo>
                      <a:pt x="2960" y="502779"/>
                      <a:pt x="0" y="495632"/>
                      <a:pt x="0" y="488180"/>
                    </a:cubicBezTo>
                    <a:lnTo>
                      <a:pt x="0" y="28098"/>
                    </a:lnTo>
                    <a:cubicBezTo>
                      <a:pt x="0" y="20646"/>
                      <a:pt x="2960" y="13499"/>
                      <a:pt x="8230" y="8230"/>
                    </a:cubicBezTo>
                    <a:cubicBezTo>
                      <a:pt x="13499" y="2960"/>
                      <a:pt x="20646" y="0"/>
                      <a:pt x="28098" y="0"/>
                    </a:cubicBezTo>
                    <a:close/>
                  </a:path>
                </a:pathLst>
              </a:custGeom>
              <a:solidFill>
                <a:srgbClr val="F67D30"/>
              </a:solidFill>
            </p:spPr>
            <p:txBody>
              <a:bodyPr/>
              <a:lstStyle/>
              <a:p>
                <a:endParaRPr lang="nb-NO"/>
              </a:p>
            </p:txBody>
          </p:sp>
          <p:sp>
            <p:nvSpPr>
              <p:cNvPr id="46" name="TextBox 46"/>
              <p:cNvSpPr txBox="1"/>
              <p:nvPr/>
            </p:nvSpPr>
            <p:spPr>
              <a:xfrm>
                <a:off x="0" y="-28575"/>
                <a:ext cx="1582291" cy="544853"/>
              </a:xfrm>
              <a:prstGeom prst="rect">
                <a:avLst/>
              </a:prstGeom>
            </p:spPr>
            <p:txBody>
              <a:bodyPr lIns="26067" tIns="26067" rIns="26067" bIns="26067" rtlCol="0" anchor="ctr"/>
              <a:lstStyle/>
              <a:p>
                <a:pPr algn="ctr">
                  <a:lnSpc>
                    <a:spcPts val="1149"/>
                  </a:lnSpc>
                </a:pPr>
                <a:endParaRPr/>
              </a:p>
            </p:txBody>
          </p:sp>
        </p:grpSp>
        <p:sp>
          <p:nvSpPr>
            <p:cNvPr id="47" name="TextBox 47"/>
            <p:cNvSpPr txBox="1"/>
            <p:nvPr/>
          </p:nvSpPr>
          <p:spPr>
            <a:xfrm>
              <a:off x="1154168" y="599526"/>
              <a:ext cx="3588600" cy="671038"/>
            </a:xfrm>
            <a:prstGeom prst="rect">
              <a:avLst/>
            </a:prstGeom>
          </p:spPr>
          <p:txBody>
            <a:bodyPr wrap="square" lIns="0" tIns="0" rIns="0" bIns="0" rtlCol="0" anchor="t">
              <a:spAutoFit/>
            </a:bodyPr>
            <a:lstStyle/>
            <a:p>
              <a:pPr algn="ctr">
                <a:lnSpc>
                  <a:spcPts val="4170"/>
                </a:lnSpc>
                <a:spcBef>
                  <a:spcPct val="0"/>
                </a:spcBef>
              </a:pPr>
              <a:r>
                <a:rPr lang="en-US" sz="3000" b="1">
                  <a:solidFill>
                    <a:srgbClr val="FFFFFF"/>
                  </a:solidFill>
                  <a:latin typeface="Open Sans Bold"/>
                  <a:ea typeface="Open Sans Bold"/>
                  <a:cs typeface="Open Sans Bold"/>
                  <a:sym typeface="Open Sans Bold"/>
                </a:rPr>
                <a:t>LANDSRÅDET</a:t>
              </a:r>
            </a:p>
          </p:txBody>
        </p:sp>
      </p:grpSp>
      <p:sp>
        <p:nvSpPr>
          <p:cNvPr id="48" name="TextBox 48"/>
          <p:cNvSpPr txBox="1"/>
          <p:nvPr/>
        </p:nvSpPr>
        <p:spPr>
          <a:xfrm>
            <a:off x="3785433" y="1093870"/>
            <a:ext cx="10717133" cy="941034"/>
          </a:xfrm>
          <a:prstGeom prst="rect">
            <a:avLst/>
          </a:prstGeom>
        </p:spPr>
        <p:txBody>
          <a:bodyPr lIns="0" tIns="0" rIns="0" bIns="0" rtlCol="0" anchor="t">
            <a:spAutoFit/>
          </a:bodyPr>
          <a:lstStyle/>
          <a:p>
            <a:pPr algn="ctr">
              <a:lnSpc>
                <a:spcPts val="7440"/>
              </a:lnSpc>
            </a:pPr>
            <a:r>
              <a:rPr lang="en-US" sz="6000" b="1">
                <a:solidFill>
                  <a:srgbClr val="000000"/>
                </a:solidFill>
                <a:latin typeface="Inter Bold"/>
                <a:ea typeface="Inter Bold"/>
                <a:cs typeface="Inter Bold"/>
                <a:sym typeface="Inter Bold"/>
              </a:rPr>
              <a:t>ORGANISASJONSKART</a:t>
            </a:r>
          </a:p>
        </p:txBody>
      </p:sp>
      <p:grpSp>
        <p:nvGrpSpPr>
          <p:cNvPr id="58" name="Gruppe 57">
            <a:extLst>
              <a:ext uri="{FF2B5EF4-FFF2-40B4-BE49-F238E27FC236}">
                <a16:creationId xmlns:a16="http://schemas.microsoft.com/office/drawing/2014/main" id="{78146A3B-E245-1BDF-9255-06A016E898B8}"/>
              </a:ext>
            </a:extLst>
          </p:cNvPr>
          <p:cNvGrpSpPr/>
          <p:nvPr/>
        </p:nvGrpSpPr>
        <p:grpSpPr>
          <a:xfrm>
            <a:off x="2184471" y="2301604"/>
            <a:ext cx="14399965" cy="952500"/>
            <a:chOff x="2184471" y="2301604"/>
            <a:chExt cx="14399965" cy="952500"/>
          </a:xfrm>
        </p:grpSpPr>
        <p:grpSp>
          <p:nvGrpSpPr>
            <p:cNvPr id="8" name="Group 8"/>
            <p:cNvGrpSpPr/>
            <p:nvPr/>
          </p:nvGrpSpPr>
          <p:grpSpPr>
            <a:xfrm>
              <a:off x="2184471" y="2301604"/>
              <a:ext cx="14399965" cy="952500"/>
              <a:chOff x="0" y="0"/>
              <a:chExt cx="5371923" cy="355331"/>
            </a:xfrm>
          </p:grpSpPr>
          <p:sp>
            <p:nvSpPr>
              <p:cNvPr id="9" name="Freeform 9"/>
              <p:cNvSpPr/>
              <p:nvPr/>
            </p:nvSpPr>
            <p:spPr>
              <a:xfrm>
                <a:off x="0" y="0"/>
                <a:ext cx="5371923" cy="355331"/>
              </a:xfrm>
              <a:custGeom>
                <a:avLst/>
                <a:gdLst/>
                <a:ahLst/>
                <a:cxnLst/>
                <a:rect l="l" t="t" r="r" b="b"/>
                <a:pathLst>
                  <a:path w="5371923" h="355331">
                    <a:moveTo>
                      <a:pt x="8276" y="0"/>
                    </a:moveTo>
                    <a:lnTo>
                      <a:pt x="5363647" y="0"/>
                    </a:lnTo>
                    <a:cubicBezTo>
                      <a:pt x="5368218" y="0"/>
                      <a:pt x="5371923" y="3705"/>
                      <a:pt x="5371923" y="8276"/>
                    </a:cubicBezTo>
                    <a:lnTo>
                      <a:pt x="5371923" y="347055"/>
                    </a:lnTo>
                    <a:cubicBezTo>
                      <a:pt x="5371923" y="349250"/>
                      <a:pt x="5371051" y="351355"/>
                      <a:pt x="5369499" y="352907"/>
                    </a:cubicBezTo>
                    <a:cubicBezTo>
                      <a:pt x="5367947" y="354459"/>
                      <a:pt x="5365842" y="355331"/>
                      <a:pt x="5363647" y="355331"/>
                    </a:cubicBezTo>
                    <a:lnTo>
                      <a:pt x="8276" y="355331"/>
                    </a:lnTo>
                    <a:cubicBezTo>
                      <a:pt x="6081" y="355331"/>
                      <a:pt x="3976" y="354459"/>
                      <a:pt x="2424" y="352907"/>
                    </a:cubicBezTo>
                    <a:cubicBezTo>
                      <a:pt x="872" y="351355"/>
                      <a:pt x="0" y="349250"/>
                      <a:pt x="0" y="347055"/>
                    </a:cubicBezTo>
                    <a:lnTo>
                      <a:pt x="0" y="8276"/>
                    </a:lnTo>
                    <a:cubicBezTo>
                      <a:pt x="0" y="6081"/>
                      <a:pt x="872" y="3976"/>
                      <a:pt x="2424" y="2424"/>
                    </a:cubicBezTo>
                    <a:cubicBezTo>
                      <a:pt x="3976" y="872"/>
                      <a:pt x="6081" y="0"/>
                      <a:pt x="8276" y="0"/>
                    </a:cubicBezTo>
                    <a:close/>
                  </a:path>
                </a:pathLst>
              </a:custGeom>
              <a:solidFill>
                <a:srgbClr val="CEC7B8"/>
              </a:solidFill>
            </p:spPr>
            <p:txBody>
              <a:bodyPr/>
              <a:lstStyle/>
              <a:p>
                <a:endParaRPr lang="nb-NO"/>
              </a:p>
            </p:txBody>
          </p:sp>
          <p:sp>
            <p:nvSpPr>
              <p:cNvPr id="10" name="TextBox 10"/>
              <p:cNvSpPr txBox="1"/>
              <p:nvPr/>
            </p:nvSpPr>
            <p:spPr>
              <a:xfrm>
                <a:off x="0" y="-28575"/>
                <a:ext cx="5371923" cy="383906"/>
              </a:xfrm>
              <a:prstGeom prst="rect">
                <a:avLst/>
              </a:prstGeom>
            </p:spPr>
            <p:txBody>
              <a:bodyPr lIns="26067" tIns="26067" rIns="26067" bIns="26067" rtlCol="0" anchor="ctr"/>
              <a:lstStyle/>
              <a:p>
                <a:pPr algn="ctr">
                  <a:lnSpc>
                    <a:spcPts val="1149"/>
                  </a:lnSpc>
                </a:pPr>
                <a:endParaRPr/>
              </a:p>
            </p:txBody>
          </p:sp>
        </p:grpSp>
        <p:sp>
          <p:nvSpPr>
            <p:cNvPr id="49" name="TextBox 49"/>
            <p:cNvSpPr txBox="1"/>
            <p:nvPr/>
          </p:nvSpPr>
          <p:spPr>
            <a:xfrm>
              <a:off x="8425594" y="2544830"/>
              <a:ext cx="1917718" cy="499110"/>
            </a:xfrm>
            <a:prstGeom prst="rect">
              <a:avLst/>
            </a:prstGeom>
          </p:spPr>
          <p:txBody>
            <a:bodyPr lIns="0" tIns="0" rIns="0" bIns="0" rtlCol="0" anchor="t">
              <a:spAutoFit/>
            </a:bodyPr>
            <a:lstStyle/>
            <a:p>
              <a:pPr algn="ctr">
                <a:lnSpc>
                  <a:spcPts val="4170"/>
                </a:lnSpc>
                <a:spcBef>
                  <a:spcPct val="0"/>
                </a:spcBef>
              </a:pPr>
              <a:r>
                <a:rPr lang="en-US" sz="3000" b="1">
                  <a:solidFill>
                    <a:srgbClr val="000000"/>
                  </a:solidFill>
                  <a:latin typeface="Open Sans Bold"/>
                  <a:ea typeface="Open Sans Bold"/>
                  <a:cs typeface="Open Sans Bold"/>
                  <a:sym typeface="Open Sans Bold"/>
                </a:rPr>
                <a:t>STORTING</a:t>
              </a:r>
            </a:p>
          </p:txBody>
        </p:sp>
      </p:grpSp>
      <p:grpSp>
        <p:nvGrpSpPr>
          <p:cNvPr id="59" name="Gruppe 58">
            <a:extLst>
              <a:ext uri="{FF2B5EF4-FFF2-40B4-BE49-F238E27FC236}">
                <a16:creationId xmlns:a16="http://schemas.microsoft.com/office/drawing/2014/main" id="{D91C63AC-1424-3663-2233-DCA26AF89743}"/>
              </a:ext>
            </a:extLst>
          </p:cNvPr>
          <p:cNvGrpSpPr/>
          <p:nvPr/>
        </p:nvGrpSpPr>
        <p:grpSpPr>
          <a:xfrm>
            <a:off x="2177544" y="3187031"/>
            <a:ext cx="14406892" cy="1029098"/>
            <a:chOff x="2177544" y="3187031"/>
            <a:chExt cx="14406892" cy="1029098"/>
          </a:xfrm>
        </p:grpSpPr>
        <p:grpSp>
          <p:nvGrpSpPr>
            <p:cNvPr id="11" name="Group 11"/>
            <p:cNvGrpSpPr/>
            <p:nvPr/>
          </p:nvGrpSpPr>
          <p:grpSpPr>
            <a:xfrm>
              <a:off x="2177544" y="3187031"/>
              <a:ext cx="14406892" cy="1029098"/>
              <a:chOff x="-2584" y="-28575"/>
              <a:chExt cx="5374507" cy="383906"/>
            </a:xfrm>
          </p:grpSpPr>
          <p:sp>
            <p:nvSpPr>
              <p:cNvPr id="12" name="Freeform 12"/>
              <p:cNvSpPr/>
              <p:nvPr/>
            </p:nvSpPr>
            <p:spPr>
              <a:xfrm>
                <a:off x="-2584" y="-15567"/>
                <a:ext cx="5371923" cy="355331"/>
              </a:xfrm>
              <a:custGeom>
                <a:avLst/>
                <a:gdLst/>
                <a:ahLst/>
                <a:cxnLst/>
                <a:rect l="l" t="t" r="r" b="b"/>
                <a:pathLst>
                  <a:path w="5371923" h="355331">
                    <a:moveTo>
                      <a:pt x="8276" y="0"/>
                    </a:moveTo>
                    <a:lnTo>
                      <a:pt x="5363647" y="0"/>
                    </a:lnTo>
                    <a:cubicBezTo>
                      <a:pt x="5368218" y="0"/>
                      <a:pt x="5371923" y="3705"/>
                      <a:pt x="5371923" y="8276"/>
                    </a:cubicBezTo>
                    <a:lnTo>
                      <a:pt x="5371923" y="347055"/>
                    </a:lnTo>
                    <a:cubicBezTo>
                      <a:pt x="5371923" y="349250"/>
                      <a:pt x="5371051" y="351355"/>
                      <a:pt x="5369499" y="352907"/>
                    </a:cubicBezTo>
                    <a:cubicBezTo>
                      <a:pt x="5367947" y="354459"/>
                      <a:pt x="5365842" y="355331"/>
                      <a:pt x="5363647" y="355331"/>
                    </a:cubicBezTo>
                    <a:lnTo>
                      <a:pt x="8276" y="355331"/>
                    </a:lnTo>
                    <a:cubicBezTo>
                      <a:pt x="6081" y="355331"/>
                      <a:pt x="3976" y="354459"/>
                      <a:pt x="2424" y="352907"/>
                    </a:cubicBezTo>
                    <a:cubicBezTo>
                      <a:pt x="872" y="351355"/>
                      <a:pt x="0" y="349250"/>
                      <a:pt x="0" y="347055"/>
                    </a:cubicBezTo>
                    <a:lnTo>
                      <a:pt x="0" y="8276"/>
                    </a:lnTo>
                    <a:cubicBezTo>
                      <a:pt x="0" y="6081"/>
                      <a:pt x="872" y="3976"/>
                      <a:pt x="2424" y="2424"/>
                    </a:cubicBezTo>
                    <a:cubicBezTo>
                      <a:pt x="3976" y="872"/>
                      <a:pt x="6081" y="0"/>
                      <a:pt x="8276" y="0"/>
                    </a:cubicBezTo>
                    <a:close/>
                  </a:path>
                </a:pathLst>
              </a:custGeom>
              <a:solidFill>
                <a:srgbClr val="DFDAD0"/>
              </a:solidFill>
            </p:spPr>
            <p:txBody>
              <a:bodyPr/>
              <a:lstStyle/>
              <a:p>
                <a:endParaRPr lang="nb-NO"/>
              </a:p>
            </p:txBody>
          </p:sp>
          <p:sp>
            <p:nvSpPr>
              <p:cNvPr id="13" name="TextBox 13"/>
              <p:cNvSpPr txBox="1"/>
              <p:nvPr/>
            </p:nvSpPr>
            <p:spPr>
              <a:xfrm>
                <a:off x="0" y="-28575"/>
                <a:ext cx="5371923" cy="383906"/>
              </a:xfrm>
              <a:prstGeom prst="rect">
                <a:avLst/>
              </a:prstGeom>
            </p:spPr>
            <p:txBody>
              <a:bodyPr lIns="26067" tIns="26067" rIns="26067" bIns="26067" rtlCol="0" anchor="ctr"/>
              <a:lstStyle/>
              <a:p>
                <a:pPr algn="ctr">
                  <a:lnSpc>
                    <a:spcPts val="1149"/>
                  </a:lnSpc>
                </a:pPr>
                <a:endParaRPr/>
              </a:p>
            </p:txBody>
          </p:sp>
        </p:grpSp>
        <p:sp>
          <p:nvSpPr>
            <p:cNvPr id="50" name="TextBox 50"/>
            <p:cNvSpPr txBox="1"/>
            <p:nvPr/>
          </p:nvSpPr>
          <p:spPr>
            <a:xfrm>
              <a:off x="8362635" y="3502166"/>
              <a:ext cx="2043636" cy="499110"/>
            </a:xfrm>
            <a:prstGeom prst="rect">
              <a:avLst/>
            </a:prstGeom>
          </p:spPr>
          <p:txBody>
            <a:bodyPr lIns="0" tIns="0" rIns="0" bIns="0" rtlCol="0" anchor="t">
              <a:spAutoFit/>
            </a:bodyPr>
            <a:lstStyle/>
            <a:p>
              <a:pPr algn="ctr">
                <a:lnSpc>
                  <a:spcPts val="4170"/>
                </a:lnSpc>
                <a:spcBef>
                  <a:spcPct val="0"/>
                </a:spcBef>
              </a:pPr>
              <a:r>
                <a:rPr lang="en-US" sz="3000" b="1">
                  <a:solidFill>
                    <a:srgbClr val="000000"/>
                  </a:solidFill>
                  <a:latin typeface="Open Sans Bold"/>
                  <a:ea typeface="Open Sans Bold"/>
                  <a:cs typeface="Open Sans Bold"/>
                  <a:sym typeface="Open Sans Bold"/>
                </a:rPr>
                <a:t>REGJERING</a:t>
              </a:r>
            </a:p>
          </p:txBody>
        </p:sp>
      </p:grpSp>
      <p:grpSp>
        <p:nvGrpSpPr>
          <p:cNvPr id="61" name="Gruppe 60">
            <a:extLst>
              <a:ext uri="{FF2B5EF4-FFF2-40B4-BE49-F238E27FC236}">
                <a16:creationId xmlns:a16="http://schemas.microsoft.com/office/drawing/2014/main" id="{26C98FB7-2E2A-10DF-7915-63F752C2BAD5}"/>
              </a:ext>
            </a:extLst>
          </p:cNvPr>
          <p:cNvGrpSpPr/>
          <p:nvPr/>
        </p:nvGrpSpPr>
        <p:grpSpPr>
          <a:xfrm>
            <a:off x="1251481" y="5187679"/>
            <a:ext cx="4391041" cy="2149018"/>
            <a:chOff x="1251481" y="5187679"/>
            <a:chExt cx="4391041" cy="2149018"/>
          </a:xfrm>
        </p:grpSpPr>
        <p:grpSp>
          <p:nvGrpSpPr>
            <p:cNvPr id="20" name="Group 20"/>
            <p:cNvGrpSpPr/>
            <p:nvPr/>
          </p:nvGrpSpPr>
          <p:grpSpPr>
            <a:xfrm>
              <a:off x="2184471" y="5187679"/>
              <a:ext cx="3458051" cy="2149018"/>
              <a:chOff x="0" y="0"/>
              <a:chExt cx="1290030" cy="801694"/>
            </a:xfrm>
          </p:grpSpPr>
          <p:sp>
            <p:nvSpPr>
              <p:cNvPr id="21" name="Freeform 21"/>
              <p:cNvSpPr/>
              <p:nvPr/>
            </p:nvSpPr>
            <p:spPr>
              <a:xfrm>
                <a:off x="0" y="0"/>
                <a:ext cx="1290030" cy="801694"/>
              </a:xfrm>
              <a:custGeom>
                <a:avLst/>
                <a:gdLst/>
                <a:ahLst/>
                <a:cxnLst/>
                <a:rect l="l" t="t" r="r" b="b"/>
                <a:pathLst>
                  <a:path w="1290030" h="801694">
                    <a:moveTo>
                      <a:pt x="34464" y="0"/>
                    </a:moveTo>
                    <a:lnTo>
                      <a:pt x="1255566" y="0"/>
                    </a:lnTo>
                    <a:cubicBezTo>
                      <a:pt x="1264706" y="0"/>
                      <a:pt x="1273472" y="3631"/>
                      <a:pt x="1279936" y="10094"/>
                    </a:cubicBezTo>
                    <a:cubicBezTo>
                      <a:pt x="1286399" y="16558"/>
                      <a:pt x="1290030" y="25324"/>
                      <a:pt x="1290030" y="34464"/>
                    </a:cubicBezTo>
                    <a:lnTo>
                      <a:pt x="1290030" y="767229"/>
                    </a:lnTo>
                    <a:cubicBezTo>
                      <a:pt x="1290030" y="776370"/>
                      <a:pt x="1286399" y="785136"/>
                      <a:pt x="1279936" y="791599"/>
                    </a:cubicBezTo>
                    <a:cubicBezTo>
                      <a:pt x="1273472" y="798063"/>
                      <a:pt x="1264706" y="801694"/>
                      <a:pt x="1255566" y="801694"/>
                    </a:cubicBezTo>
                    <a:lnTo>
                      <a:pt x="34464" y="801694"/>
                    </a:lnTo>
                    <a:cubicBezTo>
                      <a:pt x="25324" y="801694"/>
                      <a:pt x="16558" y="798063"/>
                      <a:pt x="10094" y="791599"/>
                    </a:cubicBezTo>
                    <a:cubicBezTo>
                      <a:pt x="3631" y="785136"/>
                      <a:pt x="0" y="776370"/>
                      <a:pt x="0" y="767229"/>
                    </a:cubicBezTo>
                    <a:lnTo>
                      <a:pt x="0" y="34464"/>
                    </a:lnTo>
                    <a:cubicBezTo>
                      <a:pt x="0" y="25324"/>
                      <a:pt x="3631" y="16558"/>
                      <a:pt x="10094" y="10094"/>
                    </a:cubicBezTo>
                    <a:cubicBezTo>
                      <a:pt x="16558" y="3631"/>
                      <a:pt x="25324" y="0"/>
                      <a:pt x="34464" y="0"/>
                    </a:cubicBezTo>
                    <a:close/>
                  </a:path>
                </a:pathLst>
              </a:custGeom>
              <a:solidFill>
                <a:srgbClr val="51412E"/>
              </a:solidFill>
            </p:spPr>
            <p:txBody>
              <a:bodyPr/>
              <a:lstStyle/>
              <a:p>
                <a:endParaRPr lang="nb-NO"/>
              </a:p>
            </p:txBody>
          </p:sp>
          <p:sp>
            <p:nvSpPr>
              <p:cNvPr id="22" name="TextBox 22"/>
              <p:cNvSpPr txBox="1"/>
              <p:nvPr/>
            </p:nvSpPr>
            <p:spPr>
              <a:xfrm>
                <a:off x="0" y="-28575"/>
                <a:ext cx="1290030" cy="830269"/>
              </a:xfrm>
              <a:prstGeom prst="rect">
                <a:avLst/>
              </a:prstGeom>
            </p:spPr>
            <p:txBody>
              <a:bodyPr lIns="26067" tIns="26067" rIns="26067" bIns="26067" rtlCol="0" anchor="ctr"/>
              <a:lstStyle/>
              <a:p>
                <a:pPr algn="ctr">
                  <a:lnSpc>
                    <a:spcPts val="1149"/>
                  </a:lnSpc>
                </a:pPr>
                <a:endParaRPr/>
              </a:p>
            </p:txBody>
          </p:sp>
        </p:grpSp>
        <p:grpSp>
          <p:nvGrpSpPr>
            <p:cNvPr id="23" name="Group 23"/>
            <p:cNvGrpSpPr/>
            <p:nvPr/>
          </p:nvGrpSpPr>
          <p:grpSpPr>
            <a:xfrm>
              <a:off x="1251481" y="5197204"/>
              <a:ext cx="1270449" cy="127044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nb-NO"/>
              </a:p>
            </p:txBody>
          </p:sp>
          <p:sp>
            <p:nvSpPr>
              <p:cNvPr id="25" name="TextBox 25"/>
              <p:cNvSpPr txBox="1"/>
              <p:nvPr/>
            </p:nvSpPr>
            <p:spPr>
              <a:xfrm>
                <a:off x="76200" y="47625"/>
                <a:ext cx="660400" cy="688975"/>
              </a:xfrm>
              <a:prstGeom prst="rect">
                <a:avLst/>
              </a:prstGeom>
            </p:spPr>
            <p:txBody>
              <a:bodyPr lIns="51161" tIns="51161" rIns="51161" bIns="51161" rtlCol="0" anchor="ctr"/>
              <a:lstStyle/>
              <a:p>
                <a:pPr algn="ctr">
                  <a:lnSpc>
                    <a:spcPts val="1149"/>
                  </a:lnSpc>
                </a:pPr>
                <a:endParaRPr/>
              </a:p>
            </p:txBody>
          </p:sp>
        </p:grpSp>
        <p:grpSp>
          <p:nvGrpSpPr>
            <p:cNvPr id="26" name="Group 26"/>
            <p:cNvGrpSpPr/>
            <p:nvPr/>
          </p:nvGrpSpPr>
          <p:grpSpPr>
            <a:xfrm>
              <a:off x="1347573" y="5293296"/>
              <a:ext cx="1078265" cy="107826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email">
                  <a:extLst>
                    <a:ext uri="{28A0092B-C50C-407E-A947-70E740481C1C}">
                      <a14:useLocalDpi xmlns:a14="http://schemas.microsoft.com/office/drawing/2010/main" val="0"/>
                    </a:ext>
                  </a:extLst>
                </a:blip>
                <a:stretch>
                  <a:fillRect/>
                </a:stretch>
              </a:blipFill>
            </p:spPr>
            <p:txBody>
              <a:bodyPr/>
              <a:lstStyle/>
              <a:p>
                <a:endParaRPr lang="nb-NO"/>
              </a:p>
            </p:txBody>
          </p:sp>
        </p:grpSp>
        <p:sp>
          <p:nvSpPr>
            <p:cNvPr id="51" name="TextBox 51"/>
            <p:cNvSpPr txBox="1"/>
            <p:nvPr/>
          </p:nvSpPr>
          <p:spPr>
            <a:xfrm>
              <a:off x="2854491" y="5972845"/>
              <a:ext cx="2103621" cy="667747"/>
            </a:xfrm>
            <a:prstGeom prst="rect">
              <a:avLst/>
            </a:prstGeom>
          </p:spPr>
          <p:txBody>
            <a:bodyPr wrap="square" lIns="0" tIns="0" rIns="0" bIns="0" rtlCol="0" anchor="t">
              <a:spAutoFit/>
            </a:bodyPr>
            <a:lstStyle/>
            <a:p>
              <a:pPr algn="ctr">
                <a:lnSpc>
                  <a:spcPts val="5559"/>
                </a:lnSpc>
                <a:spcBef>
                  <a:spcPct val="0"/>
                </a:spcBef>
              </a:pPr>
              <a:r>
                <a:rPr lang="en-US" sz="3900" b="1">
                  <a:solidFill>
                    <a:srgbClr val="F4F2EB"/>
                  </a:solidFill>
                  <a:latin typeface="Open Sans Bold"/>
                  <a:ea typeface="Open Sans Bold"/>
                  <a:cs typeface="Open Sans Bold"/>
                  <a:sym typeface="Open Sans Bold"/>
                </a:rPr>
                <a:t>SJEF HV</a:t>
              </a:r>
            </a:p>
          </p:txBody>
        </p:sp>
      </p:grpSp>
      <p:grpSp>
        <p:nvGrpSpPr>
          <p:cNvPr id="63" name="Gruppe 62">
            <a:extLst>
              <a:ext uri="{FF2B5EF4-FFF2-40B4-BE49-F238E27FC236}">
                <a16:creationId xmlns:a16="http://schemas.microsoft.com/office/drawing/2014/main" id="{F0F197CD-5CDF-141E-139B-FD33DA99BB85}"/>
              </a:ext>
            </a:extLst>
          </p:cNvPr>
          <p:cNvGrpSpPr/>
          <p:nvPr/>
        </p:nvGrpSpPr>
        <p:grpSpPr>
          <a:xfrm>
            <a:off x="12171437" y="5178154"/>
            <a:ext cx="4412999" cy="4250411"/>
            <a:chOff x="12171437" y="5178154"/>
            <a:chExt cx="4412999" cy="4250411"/>
          </a:xfrm>
        </p:grpSpPr>
        <p:grpSp>
          <p:nvGrpSpPr>
            <p:cNvPr id="34" name="Group 34"/>
            <p:cNvGrpSpPr/>
            <p:nvPr/>
          </p:nvGrpSpPr>
          <p:grpSpPr>
            <a:xfrm>
              <a:off x="12171437" y="5178154"/>
              <a:ext cx="4412999" cy="4250411"/>
              <a:chOff x="0" y="0"/>
              <a:chExt cx="1646274" cy="1585621"/>
            </a:xfrm>
          </p:grpSpPr>
          <p:sp>
            <p:nvSpPr>
              <p:cNvPr id="35" name="Freeform 35"/>
              <p:cNvSpPr/>
              <p:nvPr/>
            </p:nvSpPr>
            <p:spPr>
              <a:xfrm>
                <a:off x="0" y="0"/>
                <a:ext cx="1646274" cy="1585621"/>
              </a:xfrm>
              <a:custGeom>
                <a:avLst/>
                <a:gdLst/>
                <a:ahLst/>
                <a:cxnLst/>
                <a:rect l="l" t="t" r="r" b="b"/>
                <a:pathLst>
                  <a:path w="1646274" h="1585621">
                    <a:moveTo>
                      <a:pt x="27006" y="0"/>
                    </a:moveTo>
                    <a:lnTo>
                      <a:pt x="1619268" y="0"/>
                    </a:lnTo>
                    <a:cubicBezTo>
                      <a:pt x="1634183" y="0"/>
                      <a:pt x="1646274" y="12091"/>
                      <a:pt x="1646274" y="27006"/>
                    </a:cubicBezTo>
                    <a:lnTo>
                      <a:pt x="1646274" y="1558614"/>
                    </a:lnTo>
                    <a:cubicBezTo>
                      <a:pt x="1646274" y="1573530"/>
                      <a:pt x="1634183" y="1585621"/>
                      <a:pt x="1619268" y="1585621"/>
                    </a:cubicBezTo>
                    <a:lnTo>
                      <a:pt x="27006" y="1585621"/>
                    </a:lnTo>
                    <a:cubicBezTo>
                      <a:pt x="12091" y="1585621"/>
                      <a:pt x="0" y="1573530"/>
                      <a:pt x="0" y="1558614"/>
                    </a:cubicBezTo>
                    <a:lnTo>
                      <a:pt x="0" y="27006"/>
                    </a:lnTo>
                    <a:cubicBezTo>
                      <a:pt x="0" y="12091"/>
                      <a:pt x="12091" y="0"/>
                      <a:pt x="27006" y="0"/>
                    </a:cubicBezTo>
                    <a:close/>
                  </a:path>
                </a:pathLst>
              </a:custGeom>
              <a:solidFill>
                <a:srgbClr val="00687A"/>
              </a:solidFill>
            </p:spPr>
            <p:txBody>
              <a:bodyPr/>
              <a:lstStyle/>
              <a:p>
                <a:endParaRPr lang="nb-NO"/>
              </a:p>
            </p:txBody>
          </p:sp>
          <p:sp>
            <p:nvSpPr>
              <p:cNvPr id="36" name="TextBox 36"/>
              <p:cNvSpPr txBox="1"/>
              <p:nvPr/>
            </p:nvSpPr>
            <p:spPr>
              <a:xfrm>
                <a:off x="0" y="-28575"/>
                <a:ext cx="1646274" cy="1614196"/>
              </a:xfrm>
              <a:prstGeom prst="rect">
                <a:avLst/>
              </a:prstGeom>
            </p:spPr>
            <p:txBody>
              <a:bodyPr lIns="26067" tIns="26067" rIns="26067" bIns="26067" rtlCol="0" anchor="ctr"/>
              <a:lstStyle/>
              <a:p>
                <a:pPr algn="ctr">
                  <a:lnSpc>
                    <a:spcPts val="1149"/>
                  </a:lnSpc>
                </a:pPr>
                <a:endParaRPr/>
              </a:p>
            </p:txBody>
          </p:sp>
        </p:grpSp>
        <p:sp>
          <p:nvSpPr>
            <p:cNvPr id="52" name="TextBox 52"/>
            <p:cNvSpPr txBox="1"/>
            <p:nvPr/>
          </p:nvSpPr>
          <p:spPr>
            <a:xfrm>
              <a:off x="12727703" y="6965875"/>
              <a:ext cx="3300466" cy="684494"/>
            </a:xfrm>
            <a:prstGeom prst="rect">
              <a:avLst/>
            </a:prstGeom>
          </p:spPr>
          <p:txBody>
            <a:bodyPr lIns="0" tIns="0" rIns="0" bIns="0" rtlCol="0" anchor="t">
              <a:spAutoFit/>
            </a:bodyPr>
            <a:lstStyle/>
            <a:p>
              <a:pPr algn="ctr">
                <a:lnSpc>
                  <a:spcPts val="5559"/>
                </a:lnSpc>
                <a:spcBef>
                  <a:spcPct val="0"/>
                </a:spcBef>
              </a:pPr>
              <a:r>
                <a:rPr lang="en-US" sz="3999" b="1">
                  <a:solidFill>
                    <a:srgbClr val="FFFFFF"/>
                  </a:solidFill>
                  <a:latin typeface="Open Sans Bold"/>
                  <a:ea typeface="Open Sans Bold"/>
                  <a:cs typeface="Open Sans Bold"/>
                  <a:sym typeface="Open Sans Bold"/>
                </a:rPr>
                <a:t>SIVIL SEKTOR</a:t>
              </a:r>
            </a:p>
          </p:txBody>
        </p:sp>
      </p:grpSp>
      <p:grpSp>
        <p:nvGrpSpPr>
          <p:cNvPr id="53" name="Group 53"/>
          <p:cNvGrpSpPr/>
          <p:nvPr/>
        </p:nvGrpSpPr>
        <p:grpSpPr>
          <a:xfrm>
            <a:off x="6786236" y="7800033"/>
            <a:ext cx="4241486" cy="1383935"/>
            <a:chOff x="0" y="0"/>
            <a:chExt cx="5655315" cy="1845246"/>
          </a:xfrm>
        </p:grpSpPr>
        <p:grpSp>
          <p:nvGrpSpPr>
            <p:cNvPr id="54" name="Group 54"/>
            <p:cNvGrpSpPr/>
            <p:nvPr/>
          </p:nvGrpSpPr>
          <p:grpSpPr>
            <a:xfrm>
              <a:off x="0" y="0"/>
              <a:ext cx="5655315" cy="1845246"/>
              <a:chOff x="0" y="0"/>
              <a:chExt cx="1582291" cy="516278"/>
            </a:xfrm>
          </p:grpSpPr>
          <p:sp>
            <p:nvSpPr>
              <p:cNvPr id="55" name="Freeform 55"/>
              <p:cNvSpPr/>
              <p:nvPr/>
            </p:nvSpPr>
            <p:spPr>
              <a:xfrm>
                <a:off x="0" y="0"/>
                <a:ext cx="1582291" cy="516278"/>
              </a:xfrm>
              <a:custGeom>
                <a:avLst/>
                <a:gdLst/>
                <a:ahLst/>
                <a:cxnLst/>
                <a:rect l="l" t="t" r="r" b="b"/>
                <a:pathLst>
                  <a:path w="1582291" h="516278">
                    <a:moveTo>
                      <a:pt x="28098" y="0"/>
                    </a:moveTo>
                    <a:lnTo>
                      <a:pt x="1554193" y="0"/>
                    </a:lnTo>
                    <a:cubicBezTo>
                      <a:pt x="1561645" y="0"/>
                      <a:pt x="1568792" y="2960"/>
                      <a:pt x="1574061" y="8230"/>
                    </a:cubicBezTo>
                    <a:cubicBezTo>
                      <a:pt x="1579331" y="13499"/>
                      <a:pt x="1582291" y="20646"/>
                      <a:pt x="1582291" y="28098"/>
                    </a:cubicBezTo>
                    <a:lnTo>
                      <a:pt x="1582291" y="488180"/>
                    </a:lnTo>
                    <a:cubicBezTo>
                      <a:pt x="1582291" y="495632"/>
                      <a:pt x="1579331" y="502779"/>
                      <a:pt x="1574061" y="508049"/>
                    </a:cubicBezTo>
                    <a:cubicBezTo>
                      <a:pt x="1568792" y="513318"/>
                      <a:pt x="1561645" y="516278"/>
                      <a:pt x="1554193" y="516278"/>
                    </a:cubicBezTo>
                    <a:lnTo>
                      <a:pt x="28098" y="516278"/>
                    </a:lnTo>
                    <a:cubicBezTo>
                      <a:pt x="20646" y="516278"/>
                      <a:pt x="13499" y="513318"/>
                      <a:pt x="8230" y="508049"/>
                    </a:cubicBezTo>
                    <a:cubicBezTo>
                      <a:pt x="2960" y="502779"/>
                      <a:pt x="0" y="495632"/>
                      <a:pt x="0" y="488180"/>
                    </a:cubicBezTo>
                    <a:lnTo>
                      <a:pt x="0" y="28098"/>
                    </a:lnTo>
                    <a:cubicBezTo>
                      <a:pt x="0" y="20646"/>
                      <a:pt x="2960" y="13499"/>
                      <a:pt x="8230" y="8230"/>
                    </a:cubicBezTo>
                    <a:cubicBezTo>
                      <a:pt x="13499" y="2960"/>
                      <a:pt x="20646" y="0"/>
                      <a:pt x="28098" y="0"/>
                    </a:cubicBezTo>
                    <a:close/>
                  </a:path>
                </a:pathLst>
              </a:custGeom>
              <a:solidFill>
                <a:srgbClr val="F67D30"/>
              </a:solidFill>
            </p:spPr>
            <p:txBody>
              <a:bodyPr/>
              <a:lstStyle/>
              <a:p>
                <a:endParaRPr lang="nb-NO"/>
              </a:p>
            </p:txBody>
          </p:sp>
          <p:sp>
            <p:nvSpPr>
              <p:cNvPr id="56" name="TextBox 56"/>
              <p:cNvSpPr txBox="1"/>
              <p:nvPr/>
            </p:nvSpPr>
            <p:spPr>
              <a:xfrm>
                <a:off x="0" y="-28575"/>
                <a:ext cx="1582291" cy="544853"/>
              </a:xfrm>
              <a:prstGeom prst="rect">
                <a:avLst/>
              </a:prstGeom>
            </p:spPr>
            <p:txBody>
              <a:bodyPr lIns="26067" tIns="26067" rIns="26067" bIns="26067" rtlCol="0" anchor="ctr"/>
              <a:lstStyle/>
              <a:p>
                <a:pPr algn="ctr">
                  <a:lnSpc>
                    <a:spcPts val="1149"/>
                  </a:lnSpc>
                </a:pPr>
                <a:endParaRPr/>
              </a:p>
            </p:txBody>
          </p:sp>
        </p:grpSp>
        <p:sp>
          <p:nvSpPr>
            <p:cNvPr id="57" name="TextBox 57"/>
            <p:cNvSpPr txBox="1"/>
            <p:nvPr/>
          </p:nvSpPr>
          <p:spPr>
            <a:xfrm>
              <a:off x="539132" y="655405"/>
              <a:ext cx="4577051" cy="649605"/>
            </a:xfrm>
            <a:prstGeom prst="rect">
              <a:avLst/>
            </a:prstGeom>
          </p:spPr>
          <p:txBody>
            <a:bodyPr lIns="0" tIns="0" rIns="0" bIns="0" rtlCol="0" anchor="t">
              <a:spAutoFit/>
            </a:bodyPr>
            <a:lstStyle/>
            <a:p>
              <a:pPr algn="ctr">
                <a:lnSpc>
                  <a:spcPts val="4170"/>
                </a:lnSpc>
                <a:spcBef>
                  <a:spcPct val="0"/>
                </a:spcBef>
              </a:pPr>
              <a:r>
                <a:rPr lang="en-US" sz="3000" b="1">
                  <a:solidFill>
                    <a:srgbClr val="FFFFFF"/>
                  </a:solidFill>
                  <a:latin typeface="Open Sans Bold"/>
                  <a:ea typeface="Open Sans Bold"/>
                  <a:cs typeface="Open Sans Bold"/>
                  <a:sym typeface="Open Sans Bold"/>
                </a:rPr>
                <a:t>DISTRIKTSRÅDENE</a:t>
              </a:r>
            </a:p>
          </p:txBody>
        </p:sp>
      </p:grpSp>
      <p:grpSp>
        <p:nvGrpSpPr>
          <p:cNvPr id="72" name="Gruppe 71">
            <a:extLst>
              <a:ext uri="{FF2B5EF4-FFF2-40B4-BE49-F238E27FC236}">
                <a16:creationId xmlns:a16="http://schemas.microsoft.com/office/drawing/2014/main" id="{1EE267BB-CA48-32A9-A490-402B212D676D}"/>
              </a:ext>
            </a:extLst>
          </p:cNvPr>
          <p:cNvGrpSpPr/>
          <p:nvPr/>
        </p:nvGrpSpPr>
        <p:grpSpPr>
          <a:xfrm>
            <a:off x="1343851" y="7228035"/>
            <a:ext cx="4294950" cy="2225616"/>
            <a:chOff x="1343851" y="7228035"/>
            <a:chExt cx="4294950" cy="2225616"/>
          </a:xfrm>
        </p:grpSpPr>
        <p:grpSp>
          <p:nvGrpSpPr>
            <p:cNvPr id="3" name="Group 29">
              <a:extLst>
                <a:ext uri="{FF2B5EF4-FFF2-40B4-BE49-F238E27FC236}">
                  <a16:creationId xmlns:a16="http://schemas.microsoft.com/office/drawing/2014/main" id="{70BC805D-6089-6432-687A-29DF413073C8}"/>
                </a:ext>
              </a:extLst>
            </p:cNvPr>
            <p:cNvGrpSpPr/>
            <p:nvPr/>
          </p:nvGrpSpPr>
          <p:grpSpPr>
            <a:xfrm>
              <a:off x="2139836" y="7228035"/>
              <a:ext cx="3498965" cy="2225616"/>
              <a:chOff x="0" y="-28575"/>
              <a:chExt cx="1305293" cy="830269"/>
            </a:xfrm>
          </p:grpSpPr>
          <p:sp>
            <p:nvSpPr>
              <p:cNvPr id="69" name="Freeform 30">
                <a:extLst>
                  <a:ext uri="{FF2B5EF4-FFF2-40B4-BE49-F238E27FC236}">
                    <a16:creationId xmlns:a16="http://schemas.microsoft.com/office/drawing/2014/main" id="{59C456E5-8DF8-B8CD-7372-ACCC41641873}"/>
                  </a:ext>
                </a:extLst>
              </p:cNvPr>
              <p:cNvSpPr/>
              <p:nvPr/>
            </p:nvSpPr>
            <p:spPr>
              <a:xfrm>
                <a:off x="15263" y="0"/>
                <a:ext cx="1290030" cy="801694"/>
              </a:xfrm>
              <a:custGeom>
                <a:avLst/>
                <a:gdLst/>
                <a:ahLst/>
                <a:cxnLst/>
                <a:rect l="l" t="t" r="r" b="b"/>
                <a:pathLst>
                  <a:path w="1290030" h="801694">
                    <a:moveTo>
                      <a:pt x="34464" y="0"/>
                    </a:moveTo>
                    <a:lnTo>
                      <a:pt x="1255566" y="0"/>
                    </a:lnTo>
                    <a:cubicBezTo>
                      <a:pt x="1264706" y="0"/>
                      <a:pt x="1273472" y="3631"/>
                      <a:pt x="1279936" y="10094"/>
                    </a:cubicBezTo>
                    <a:cubicBezTo>
                      <a:pt x="1286399" y="16558"/>
                      <a:pt x="1290030" y="25324"/>
                      <a:pt x="1290030" y="34464"/>
                    </a:cubicBezTo>
                    <a:lnTo>
                      <a:pt x="1290030" y="767229"/>
                    </a:lnTo>
                    <a:cubicBezTo>
                      <a:pt x="1290030" y="776370"/>
                      <a:pt x="1286399" y="785136"/>
                      <a:pt x="1279936" y="791599"/>
                    </a:cubicBezTo>
                    <a:cubicBezTo>
                      <a:pt x="1273472" y="798063"/>
                      <a:pt x="1264706" y="801694"/>
                      <a:pt x="1255566" y="801694"/>
                    </a:cubicBezTo>
                    <a:lnTo>
                      <a:pt x="34464" y="801694"/>
                    </a:lnTo>
                    <a:cubicBezTo>
                      <a:pt x="25324" y="801694"/>
                      <a:pt x="16558" y="798063"/>
                      <a:pt x="10094" y="791599"/>
                    </a:cubicBezTo>
                    <a:cubicBezTo>
                      <a:pt x="3631" y="785136"/>
                      <a:pt x="0" y="776370"/>
                      <a:pt x="0" y="767229"/>
                    </a:cubicBezTo>
                    <a:lnTo>
                      <a:pt x="0" y="34464"/>
                    </a:lnTo>
                    <a:cubicBezTo>
                      <a:pt x="0" y="25324"/>
                      <a:pt x="3631" y="16558"/>
                      <a:pt x="10094" y="10094"/>
                    </a:cubicBezTo>
                    <a:cubicBezTo>
                      <a:pt x="16558" y="3631"/>
                      <a:pt x="25324" y="0"/>
                      <a:pt x="34464" y="0"/>
                    </a:cubicBezTo>
                    <a:close/>
                  </a:path>
                </a:pathLst>
              </a:custGeom>
              <a:solidFill>
                <a:srgbClr val="7B7655"/>
              </a:solidFill>
            </p:spPr>
            <p:txBody>
              <a:bodyPr/>
              <a:lstStyle/>
              <a:p>
                <a:endParaRPr lang="nb-NO" sz="1600"/>
              </a:p>
            </p:txBody>
          </p:sp>
          <p:sp>
            <p:nvSpPr>
              <p:cNvPr id="70" name="TextBox 31">
                <a:extLst>
                  <a:ext uri="{FF2B5EF4-FFF2-40B4-BE49-F238E27FC236}">
                    <a16:creationId xmlns:a16="http://schemas.microsoft.com/office/drawing/2014/main" id="{9DD5350E-3543-2995-AC58-A0D4143C0C92}"/>
                  </a:ext>
                </a:extLst>
              </p:cNvPr>
              <p:cNvSpPr txBox="1"/>
              <p:nvPr/>
            </p:nvSpPr>
            <p:spPr>
              <a:xfrm>
                <a:off x="0" y="-28575"/>
                <a:ext cx="1290030" cy="830269"/>
              </a:xfrm>
              <a:prstGeom prst="rect">
                <a:avLst/>
              </a:prstGeom>
            </p:spPr>
            <p:txBody>
              <a:bodyPr lIns="26067" tIns="26067" rIns="26067" bIns="26067"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49"/>
                  </a:lnSpc>
                </a:pPr>
                <a:endParaRPr sz="1600"/>
              </a:p>
            </p:txBody>
          </p:sp>
        </p:grpSp>
        <p:sp>
          <p:nvSpPr>
            <p:cNvPr id="37" name="TextBox 32">
              <a:extLst>
                <a:ext uri="{FF2B5EF4-FFF2-40B4-BE49-F238E27FC236}">
                  <a16:creationId xmlns:a16="http://schemas.microsoft.com/office/drawing/2014/main" id="{1B0EF5E1-7E6D-9017-8F1A-B681A65F10C7}"/>
                </a:ext>
              </a:extLst>
            </p:cNvPr>
            <p:cNvSpPr txBox="1"/>
            <p:nvPr/>
          </p:nvSpPr>
          <p:spPr>
            <a:xfrm>
              <a:off x="2518209" y="8073782"/>
              <a:ext cx="2605214" cy="68449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559"/>
                </a:lnSpc>
                <a:spcBef>
                  <a:spcPct val="0"/>
                </a:spcBef>
              </a:pPr>
              <a:r>
                <a:rPr lang="en-US" sz="3900" b="1">
                  <a:solidFill>
                    <a:srgbClr val="F4F2EB"/>
                  </a:solidFill>
                  <a:latin typeface="Open Sans Bold"/>
                  <a:ea typeface="Open Sans Bold"/>
                  <a:cs typeface="Open Sans Bold"/>
                  <a:sym typeface="Open Sans Bold"/>
                </a:rPr>
                <a:t>SJEF HV-07</a:t>
              </a:r>
            </a:p>
          </p:txBody>
        </p:sp>
        <p:grpSp>
          <p:nvGrpSpPr>
            <p:cNvPr id="41" name="Group 37">
              <a:extLst>
                <a:ext uri="{FF2B5EF4-FFF2-40B4-BE49-F238E27FC236}">
                  <a16:creationId xmlns:a16="http://schemas.microsoft.com/office/drawing/2014/main" id="{C84E45EB-4297-55D6-D4C4-99B968144906}"/>
                </a:ext>
              </a:extLst>
            </p:cNvPr>
            <p:cNvGrpSpPr/>
            <p:nvPr/>
          </p:nvGrpSpPr>
          <p:grpSpPr>
            <a:xfrm>
              <a:off x="1343851" y="7318562"/>
              <a:ext cx="1270449" cy="1270449"/>
              <a:chOff x="0" y="0"/>
              <a:chExt cx="1693932" cy="1693932"/>
            </a:xfrm>
          </p:grpSpPr>
          <p:grpSp>
            <p:nvGrpSpPr>
              <p:cNvPr id="62" name="Group 38">
                <a:extLst>
                  <a:ext uri="{FF2B5EF4-FFF2-40B4-BE49-F238E27FC236}">
                    <a16:creationId xmlns:a16="http://schemas.microsoft.com/office/drawing/2014/main" id="{B907C9F1-D21A-EBAA-CF57-C2D607C69214}"/>
                  </a:ext>
                </a:extLst>
              </p:cNvPr>
              <p:cNvGrpSpPr/>
              <p:nvPr/>
            </p:nvGrpSpPr>
            <p:grpSpPr>
              <a:xfrm>
                <a:off x="0" y="0"/>
                <a:ext cx="1693932" cy="1693932"/>
                <a:chOff x="0" y="0"/>
                <a:chExt cx="812800" cy="812800"/>
              </a:xfrm>
            </p:grpSpPr>
            <p:sp>
              <p:nvSpPr>
                <p:cNvPr id="67" name="Freeform 39">
                  <a:extLst>
                    <a:ext uri="{FF2B5EF4-FFF2-40B4-BE49-F238E27FC236}">
                      <a16:creationId xmlns:a16="http://schemas.microsoft.com/office/drawing/2014/main" id="{91FE5929-E5EF-5D4A-E8F7-987558DBE2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nb-NO"/>
                </a:p>
              </p:txBody>
            </p:sp>
            <p:sp>
              <p:nvSpPr>
                <p:cNvPr id="68" name="TextBox 40">
                  <a:extLst>
                    <a:ext uri="{FF2B5EF4-FFF2-40B4-BE49-F238E27FC236}">
                      <a16:creationId xmlns:a16="http://schemas.microsoft.com/office/drawing/2014/main" id="{008AACFC-E3DA-1766-375A-D21B50FAF6D8}"/>
                    </a:ext>
                  </a:extLst>
                </p:cNvPr>
                <p:cNvSpPr txBox="1"/>
                <p:nvPr/>
              </p:nvSpPr>
              <p:spPr>
                <a:xfrm>
                  <a:off x="76200" y="47625"/>
                  <a:ext cx="660400" cy="688975"/>
                </a:xfrm>
                <a:prstGeom prst="rect">
                  <a:avLst/>
                </a:prstGeom>
              </p:spPr>
              <p:txBody>
                <a:bodyPr lIns="51161" tIns="51161" rIns="51161" bIns="5116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49"/>
                    </a:lnSpc>
                  </a:pPr>
                  <a:endParaRPr/>
                </a:p>
              </p:txBody>
            </p:sp>
          </p:grpSp>
          <p:grpSp>
            <p:nvGrpSpPr>
              <p:cNvPr id="65" name="Group 41">
                <a:extLst>
                  <a:ext uri="{FF2B5EF4-FFF2-40B4-BE49-F238E27FC236}">
                    <a16:creationId xmlns:a16="http://schemas.microsoft.com/office/drawing/2014/main" id="{DAA96823-6795-40D6-4181-1B14FB9EADA5}"/>
                  </a:ext>
                </a:extLst>
              </p:cNvPr>
              <p:cNvGrpSpPr/>
              <p:nvPr/>
            </p:nvGrpSpPr>
            <p:grpSpPr>
              <a:xfrm>
                <a:off x="128123" y="128123"/>
                <a:ext cx="1437687" cy="1437687"/>
                <a:chOff x="0" y="0"/>
                <a:chExt cx="812800" cy="812800"/>
              </a:xfrm>
            </p:grpSpPr>
            <p:sp>
              <p:nvSpPr>
                <p:cNvPr id="66" name="Freeform 42">
                  <a:extLst>
                    <a:ext uri="{FF2B5EF4-FFF2-40B4-BE49-F238E27FC236}">
                      <a16:creationId xmlns:a16="http://schemas.microsoft.com/office/drawing/2014/main" id="{7CDA1325-1256-39CD-0857-768FB37E8FF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print">
                    <a:extLst>
                      <a:ext uri="{28A0092B-C50C-407E-A947-70E740481C1C}">
                        <a14:useLocalDpi xmlns:a14="http://schemas.microsoft.com/office/drawing/2010/main" val="0"/>
                      </a:ext>
                    </a:extLst>
                  </a:blip>
                  <a:stretch>
                    <a:fillRect/>
                  </a:stretch>
                </a:blipFill>
              </p:spPr>
              <p:txBody>
                <a:bodyPr/>
                <a:lstStyle/>
                <a:p>
                  <a:endParaRPr lang="nb-NO"/>
                </a:p>
              </p:txBody>
            </p:sp>
          </p:gr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dissolve">
                                      <p:cBhvr>
                                        <p:cTn id="31" dur="1500"/>
                                        <p:tgtEl>
                                          <p:spTgt spid="3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dissolve">
                                      <p:cBhvr>
                                        <p:cTn id="34"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Bilde 55" descr="Et bilde som inneholder klær, innendørs, person, møbler&#10;&#10;KI-generert innhold kan være feil.">
            <a:extLst>
              <a:ext uri="{FF2B5EF4-FFF2-40B4-BE49-F238E27FC236}">
                <a16:creationId xmlns:a16="http://schemas.microsoft.com/office/drawing/2014/main" id="{B04392A7-AF1E-F5FD-07FC-AF6F25B7D468}"/>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a:fillRect/>
          </a:stretch>
        </p:blipFill>
        <p:spPr>
          <a:xfrm>
            <a:off x="-6274" y="6266727"/>
            <a:ext cx="18294274" cy="9532742"/>
          </a:xfrm>
          <a:prstGeom prst="rect">
            <a:avLst/>
          </a:prstGeom>
        </p:spPr>
      </p:pic>
      <p:sp>
        <p:nvSpPr>
          <p:cNvPr id="74" name="TextBox 6">
            <a:extLst>
              <a:ext uri="{FF2B5EF4-FFF2-40B4-BE49-F238E27FC236}">
                <a16:creationId xmlns:a16="http://schemas.microsoft.com/office/drawing/2014/main" id="{80547BFB-339C-F0C8-3D8E-EB1B543C790A}"/>
              </a:ext>
            </a:extLst>
          </p:cNvPr>
          <p:cNvSpPr txBox="1"/>
          <p:nvPr/>
        </p:nvSpPr>
        <p:spPr>
          <a:xfrm>
            <a:off x="13492331" y="-323468"/>
            <a:ext cx="4795669" cy="10648568"/>
          </a:xfrm>
          <a:prstGeom prst="rect">
            <a:avLst/>
          </a:prstGeom>
        </p:spPr>
        <p:txBody>
          <a:bodyPr lIns="50800" tIns="50800" rIns="50800" bIns="50800" rtlCol="0" anchor="ctr"/>
          <a:lstStyle/>
          <a:p>
            <a:pPr algn="ctr">
              <a:lnSpc>
                <a:spcPts val="2659"/>
              </a:lnSpc>
            </a:pPr>
            <a:endParaRPr/>
          </a:p>
        </p:txBody>
      </p:sp>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sp>
        <p:nvSpPr>
          <p:cNvPr id="4" name="TextBox 4"/>
          <p:cNvSpPr txBox="1"/>
          <p:nvPr/>
        </p:nvSpPr>
        <p:spPr>
          <a:xfrm>
            <a:off x="3006773" y="1109973"/>
            <a:ext cx="12274454" cy="892680"/>
          </a:xfrm>
          <a:prstGeom prst="rect">
            <a:avLst/>
          </a:prstGeom>
        </p:spPr>
        <p:txBody>
          <a:bodyPr wrap="square" lIns="0" tIns="0" rIns="0" bIns="0" rtlCol="0" anchor="t">
            <a:spAutoFit/>
          </a:bodyPr>
          <a:lstStyle/>
          <a:p>
            <a:pPr algn="ctr">
              <a:lnSpc>
                <a:spcPts val="7440"/>
              </a:lnSpc>
            </a:pPr>
            <a:r>
              <a:rPr lang="en-US" sz="6000" b="1" dirty="0">
                <a:solidFill>
                  <a:srgbClr val="000000"/>
                </a:solidFill>
                <a:latin typeface="Inter Bold"/>
                <a:ea typeface="Inter Bold"/>
                <a:cs typeface="Inter Bold"/>
                <a:sym typeface="Inter Bold"/>
              </a:rPr>
              <a:t>RÅDENE KAN BESTÅ AV:</a:t>
            </a:r>
          </a:p>
        </p:txBody>
      </p:sp>
      <p:sp>
        <p:nvSpPr>
          <p:cNvPr id="6" name="Freeform 6"/>
          <p:cNvSpPr/>
          <p:nvPr/>
        </p:nvSpPr>
        <p:spPr>
          <a:xfrm>
            <a:off x="1946195" y="2267993"/>
            <a:ext cx="313309" cy="171466"/>
          </a:xfrm>
          <a:custGeom>
            <a:avLst/>
            <a:gdLst/>
            <a:ahLst/>
            <a:cxnLst/>
            <a:rect l="l" t="t" r="r" b="b"/>
            <a:pathLst>
              <a:path w="417745" h="228621">
                <a:moveTo>
                  <a:pt x="0" y="0"/>
                </a:moveTo>
                <a:lnTo>
                  <a:pt x="417745" y="0"/>
                </a:lnTo>
                <a:lnTo>
                  <a:pt x="417745" y="228621"/>
                </a:lnTo>
                <a:lnTo>
                  <a:pt x="0" y="228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7" name="Freeform 7"/>
          <p:cNvSpPr/>
          <p:nvPr/>
        </p:nvSpPr>
        <p:spPr>
          <a:xfrm>
            <a:off x="5540950" y="2267993"/>
            <a:ext cx="313309" cy="171466"/>
          </a:xfrm>
          <a:custGeom>
            <a:avLst/>
            <a:gdLst/>
            <a:ahLst/>
            <a:cxnLst/>
            <a:rect l="l" t="t" r="r" b="b"/>
            <a:pathLst>
              <a:path w="417745" h="228621">
                <a:moveTo>
                  <a:pt x="0" y="0"/>
                </a:moveTo>
                <a:lnTo>
                  <a:pt x="417745" y="0"/>
                </a:lnTo>
                <a:lnTo>
                  <a:pt x="417745" y="228621"/>
                </a:lnTo>
                <a:lnTo>
                  <a:pt x="0" y="228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8" name="AutoShape 8"/>
          <p:cNvSpPr/>
          <p:nvPr/>
        </p:nvSpPr>
        <p:spPr>
          <a:xfrm>
            <a:off x="2090401" y="3598184"/>
            <a:ext cx="406839" cy="0"/>
          </a:xfrm>
          <a:prstGeom prst="line">
            <a:avLst/>
          </a:prstGeom>
          <a:ln w="9301" cap="flat">
            <a:solidFill>
              <a:srgbClr val="FFFFFF"/>
            </a:solidFill>
            <a:prstDash val="solid"/>
            <a:headEnd type="none" w="sm" len="sm"/>
            <a:tailEnd type="none" w="sm" len="sm"/>
          </a:ln>
        </p:spPr>
        <p:txBody>
          <a:bodyPr/>
          <a:lstStyle/>
          <a:p>
            <a:endParaRPr lang="nb-NO"/>
          </a:p>
        </p:txBody>
      </p:sp>
      <p:grpSp>
        <p:nvGrpSpPr>
          <p:cNvPr id="9" name="Group 9"/>
          <p:cNvGrpSpPr/>
          <p:nvPr/>
        </p:nvGrpSpPr>
        <p:grpSpPr>
          <a:xfrm>
            <a:off x="2039706" y="2304991"/>
            <a:ext cx="3850305" cy="275163"/>
            <a:chOff x="0" y="-28575"/>
            <a:chExt cx="5371923" cy="383906"/>
          </a:xfrm>
        </p:grpSpPr>
        <p:sp>
          <p:nvSpPr>
            <p:cNvPr id="10" name="Freeform 10"/>
            <p:cNvSpPr/>
            <p:nvPr/>
          </p:nvSpPr>
          <p:spPr>
            <a:xfrm>
              <a:off x="0" y="0"/>
              <a:ext cx="5371923" cy="355331"/>
            </a:xfrm>
            <a:custGeom>
              <a:avLst/>
              <a:gdLst/>
              <a:ahLst/>
              <a:cxnLst/>
              <a:rect l="l" t="t" r="r" b="b"/>
              <a:pathLst>
                <a:path w="5371923" h="355331">
                  <a:moveTo>
                    <a:pt x="22668" y="0"/>
                  </a:moveTo>
                  <a:lnTo>
                    <a:pt x="5349255" y="0"/>
                  </a:lnTo>
                  <a:cubicBezTo>
                    <a:pt x="5361774" y="0"/>
                    <a:pt x="5371923" y="10149"/>
                    <a:pt x="5371923" y="22668"/>
                  </a:cubicBezTo>
                  <a:lnTo>
                    <a:pt x="5371923" y="332663"/>
                  </a:lnTo>
                  <a:cubicBezTo>
                    <a:pt x="5371923" y="345182"/>
                    <a:pt x="5361774" y="355331"/>
                    <a:pt x="5349255" y="355331"/>
                  </a:cubicBezTo>
                  <a:lnTo>
                    <a:pt x="22668" y="355331"/>
                  </a:lnTo>
                  <a:cubicBezTo>
                    <a:pt x="10149" y="355331"/>
                    <a:pt x="0" y="345182"/>
                    <a:pt x="0" y="332663"/>
                  </a:cubicBezTo>
                  <a:lnTo>
                    <a:pt x="0" y="22668"/>
                  </a:lnTo>
                  <a:cubicBezTo>
                    <a:pt x="0" y="10149"/>
                    <a:pt x="10149" y="0"/>
                    <a:pt x="22668" y="0"/>
                  </a:cubicBezTo>
                  <a:close/>
                </a:path>
              </a:pathLst>
            </a:custGeom>
            <a:solidFill>
              <a:srgbClr val="CEC7B8"/>
            </a:solidFill>
          </p:spPr>
          <p:txBody>
            <a:bodyPr/>
            <a:lstStyle/>
            <a:p>
              <a:endParaRPr lang="nb-NO"/>
            </a:p>
          </p:txBody>
        </p:sp>
        <p:sp>
          <p:nvSpPr>
            <p:cNvPr id="11" name="TextBox 11"/>
            <p:cNvSpPr txBox="1"/>
            <p:nvPr/>
          </p:nvSpPr>
          <p:spPr>
            <a:xfrm>
              <a:off x="0" y="-28575"/>
              <a:ext cx="5371923" cy="383906"/>
            </a:xfrm>
            <a:prstGeom prst="rect">
              <a:avLst/>
            </a:prstGeom>
          </p:spPr>
          <p:txBody>
            <a:bodyPr lIns="26067" tIns="26067" rIns="26067" bIns="26067" rtlCol="0" anchor="ctr"/>
            <a:lstStyle/>
            <a:p>
              <a:pPr algn="ctr">
                <a:lnSpc>
                  <a:spcPts val="1149"/>
                </a:lnSpc>
              </a:pPr>
              <a:endParaRPr/>
            </a:p>
          </p:txBody>
        </p:sp>
      </p:grpSp>
      <p:grpSp>
        <p:nvGrpSpPr>
          <p:cNvPr id="12" name="Group 12"/>
          <p:cNvGrpSpPr/>
          <p:nvPr/>
        </p:nvGrpSpPr>
        <p:grpSpPr>
          <a:xfrm>
            <a:off x="2039706" y="2562220"/>
            <a:ext cx="3850305" cy="275163"/>
            <a:chOff x="0" y="-28575"/>
            <a:chExt cx="5371923" cy="383906"/>
          </a:xfrm>
        </p:grpSpPr>
        <p:sp>
          <p:nvSpPr>
            <p:cNvPr id="13" name="Freeform 13"/>
            <p:cNvSpPr/>
            <p:nvPr/>
          </p:nvSpPr>
          <p:spPr>
            <a:xfrm>
              <a:off x="0" y="0"/>
              <a:ext cx="5371923" cy="355331"/>
            </a:xfrm>
            <a:custGeom>
              <a:avLst/>
              <a:gdLst/>
              <a:ahLst/>
              <a:cxnLst/>
              <a:rect l="l" t="t" r="r" b="b"/>
              <a:pathLst>
                <a:path w="5371923" h="355331">
                  <a:moveTo>
                    <a:pt x="22668" y="0"/>
                  </a:moveTo>
                  <a:lnTo>
                    <a:pt x="5349255" y="0"/>
                  </a:lnTo>
                  <a:cubicBezTo>
                    <a:pt x="5361774" y="0"/>
                    <a:pt x="5371923" y="10149"/>
                    <a:pt x="5371923" y="22668"/>
                  </a:cubicBezTo>
                  <a:lnTo>
                    <a:pt x="5371923" y="332663"/>
                  </a:lnTo>
                  <a:cubicBezTo>
                    <a:pt x="5371923" y="345182"/>
                    <a:pt x="5361774" y="355331"/>
                    <a:pt x="5349255" y="355331"/>
                  </a:cubicBezTo>
                  <a:lnTo>
                    <a:pt x="22668" y="355331"/>
                  </a:lnTo>
                  <a:cubicBezTo>
                    <a:pt x="10149" y="355331"/>
                    <a:pt x="0" y="345182"/>
                    <a:pt x="0" y="332663"/>
                  </a:cubicBezTo>
                  <a:lnTo>
                    <a:pt x="0" y="22668"/>
                  </a:lnTo>
                  <a:cubicBezTo>
                    <a:pt x="0" y="10149"/>
                    <a:pt x="10149" y="0"/>
                    <a:pt x="22668" y="0"/>
                  </a:cubicBezTo>
                  <a:close/>
                </a:path>
              </a:pathLst>
            </a:custGeom>
            <a:solidFill>
              <a:srgbClr val="DFDAD0"/>
            </a:solidFill>
          </p:spPr>
          <p:txBody>
            <a:bodyPr/>
            <a:lstStyle/>
            <a:p>
              <a:endParaRPr lang="nb-NO"/>
            </a:p>
          </p:txBody>
        </p:sp>
        <p:sp>
          <p:nvSpPr>
            <p:cNvPr id="14" name="TextBox 14"/>
            <p:cNvSpPr txBox="1"/>
            <p:nvPr/>
          </p:nvSpPr>
          <p:spPr>
            <a:xfrm>
              <a:off x="0" y="-28575"/>
              <a:ext cx="5371923" cy="383906"/>
            </a:xfrm>
            <a:prstGeom prst="rect">
              <a:avLst/>
            </a:prstGeom>
          </p:spPr>
          <p:txBody>
            <a:bodyPr lIns="26067" tIns="26067" rIns="26067" bIns="26067" rtlCol="0" anchor="ctr"/>
            <a:lstStyle/>
            <a:p>
              <a:pPr algn="ctr">
                <a:lnSpc>
                  <a:spcPts val="1149"/>
                </a:lnSpc>
              </a:pPr>
              <a:endParaRPr/>
            </a:p>
          </p:txBody>
        </p:sp>
      </p:grpSp>
      <p:sp>
        <p:nvSpPr>
          <p:cNvPr id="15" name="TextBox 15"/>
          <p:cNvSpPr txBox="1"/>
          <p:nvPr/>
        </p:nvSpPr>
        <p:spPr>
          <a:xfrm>
            <a:off x="2098708" y="3522051"/>
            <a:ext cx="379524" cy="60019"/>
          </a:xfrm>
          <a:prstGeom prst="rect">
            <a:avLst/>
          </a:prstGeom>
        </p:spPr>
        <p:txBody>
          <a:bodyPr lIns="0" tIns="0" rIns="0" bIns="0" rtlCol="0" anchor="t">
            <a:spAutoFit/>
          </a:bodyPr>
          <a:lstStyle/>
          <a:p>
            <a:pPr algn="ctr">
              <a:lnSpc>
                <a:spcPts val="416"/>
              </a:lnSpc>
            </a:pPr>
            <a:r>
              <a:rPr lang="en-US" sz="403" b="1">
                <a:solidFill>
                  <a:srgbClr val="FFFFFF"/>
                </a:solidFill>
                <a:latin typeface="Poppins Medium"/>
                <a:ea typeface="Poppins Medium"/>
                <a:cs typeface="Poppins Medium"/>
                <a:sym typeface="Poppins Medium"/>
              </a:rPr>
              <a:t>Aaron Loeb</a:t>
            </a:r>
          </a:p>
        </p:txBody>
      </p:sp>
      <p:sp>
        <p:nvSpPr>
          <p:cNvPr id="16" name="TextBox 16"/>
          <p:cNvSpPr txBox="1"/>
          <p:nvPr/>
        </p:nvSpPr>
        <p:spPr>
          <a:xfrm>
            <a:off x="2098708" y="3614298"/>
            <a:ext cx="379524" cy="60019"/>
          </a:xfrm>
          <a:prstGeom prst="rect">
            <a:avLst/>
          </a:prstGeom>
        </p:spPr>
        <p:txBody>
          <a:bodyPr lIns="0" tIns="0" rIns="0" bIns="0" rtlCol="0" anchor="t">
            <a:spAutoFit/>
          </a:bodyPr>
          <a:lstStyle/>
          <a:p>
            <a:pPr algn="ctr">
              <a:lnSpc>
                <a:spcPts val="416"/>
              </a:lnSpc>
            </a:pPr>
            <a:r>
              <a:rPr lang="en-US" sz="403" i="1">
                <a:solidFill>
                  <a:srgbClr val="FFFFFF"/>
                </a:solidFill>
                <a:latin typeface="Poppins Italics"/>
                <a:ea typeface="Poppins Italics"/>
                <a:cs typeface="Poppins Italics"/>
                <a:sym typeface="Poppins Italics"/>
              </a:rPr>
              <a:t>CEO</a:t>
            </a:r>
          </a:p>
        </p:txBody>
      </p:sp>
      <p:grpSp>
        <p:nvGrpSpPr>
          <p:cNvPr id="17" name="Group 17"/>
          <p:cNvGrpSpPr/>
          <p:nvPr/>
        </p:nvGrpSpPr>
        <p:grpSpPr>
          <a:xfrm>
            <a:off x="2039706" y="2824543"/>
            <a:ext cx="3850305" cy="275163"/>
            <a:chOff x="0" y="-28575"/>
            <a:chExt cx="5371923" cy="383906"/>
          </a:xfrm>
        </p:grpSpPr>
        <p:sp>
          <p:nvSpPr>
            <p:cNvPr id="18" name="Freeform 18"/>
            <p:cNvSpPr/>
            <p:nvPr/>
          </p:nvSpPr>
          <p:spPr>
            <a:xfrm>
              <a:off x="0" y="0"/>
              <a:ext cx="5371923" cy="355331"/>
            </a:xfrm>
            <a:custGeom>
              <a:avLst/>
              <a:gdLst/>
              <a:ahLst/>
              <a:cxnLst/>
              <a:rect l="l" t="t" r="r" b="b"/>
              <a:pathLst>
                <a:path w="5371923" h="355331">
                  <a:moveTo>
                    <a:pt x="22668" y="0"/>
                  </a:moveTo>
                  <a:lnTo>
                    <a:pt x="5349255" y="0"/>
                  </a:lnTo>
                  <a:cubicBezTo>
                    <a:pt x="5361774" y="0"/>
                    <a:pt x="5371923" y="10149"/>
                    <a:pt x="5371923" y="22668"/>
                  </a:cubicBezTo>
                  <a:lnTo>
                    <a:pt x="5371923" y="332663"/>
                  </a:lnTo>
                  <a:cubicBezTo>
                    <a:pt x="5371923" y="345182"/>
                    <a:pt x="5361774" y="355331"/>
                    <a:pt x="5349255" y="355331"/>
                  </a:cubicBezTo>
                  <a:lnTo>
                    <a:pt x="22668" y="355331"/>
                  </a:lnTo>
                  <a:cubicBezTo>
                    <a:pt x="10149" y="355331"/>
                    <a:pt x="0" y="345182"/>
                    <a:pt x="0" y="332663"/>
                  </a:cubicBezTo>
                  <a:lnTo>
                    <a:pt x="0" y="22668"/>
                  </a:lnTo>
                  <a:cubicBezTo>
                    <a:pt x="0" y="10149"/>
                    <a:pt x="10149" y="0"/>
                    <a:pt x="22668" y="0"/>
                  </a:cubicBezTo>
                  <a:close/>
                </a:path>
              </a:pathLst>
            </a:custGeom>
            <a:solidFill>
              <a:srgbClr val="EFECE7"/>
            </a:solidFill>
          </p:spPr>
          <p:txBody>
            <a:bodyPr/>
            <a:lstStyle/>
            <a:p>
              <a:endParaRPr lang="nb-NO"/>
            </a:p>
          </p:txBody>
        </p:sp>
        <p:sp>
          <p:nvSpPr>
            <p:cNvPr id="19" name="TextBox 19"/>
            <p:cNvSpPr txBox="1"/>
            <p:nvPr/>
          </p:nvSpPr>
          <p:spPr>
            <a:xfrm>
              <a:off x="0" y="-28575"/>
              <a:ext cx="5371923" cy="383906"/>
            </a:xfrm>
            <a:prstGeom prst="rect">
              <a:avLst/>
            </a:prstGeom>
          </p:spPr>
          <p:txBody>
            <a:bodyPr lIns="26067" tIns="26067" rIns="26067" bIns="26067" rtlCol="0" anchor="ctr"/>
            <a:lstStyle/>
            <a:p>
              <a:pPr algn="ctr">
                <a:lnSpc>
                  <a:spcPts val="1149"/>
                </a:lnSpc>
              </a:pPr>
              <a:endParaRPr/>
            </a:p>
          </p:txBody>
        </p:sp>
      </p:grpSp>
      <p:sp>
        <p:nvSpPr>
          <p:cNvPr id="20" name="Freeform 20"/>
          <p:cNvSpPr/>
          <p:nvPr/>
        </p:nvSpPr>
        <p:spPr>
          <a:xfrm>
            <a:off x="3499000" y="2858997"/>
            <a:ext cx="931720" cy="226350"/>
          </a:xfrm>
          <a:custGeom>
            <a:avLst/>
            <a:gdLst/>
            <a:ahLst/>
            <a:cxnLst/>
            <a:rect l="l" t="t" r="r" b="b"/>
            <a:pathLst>
              <a:path w="1242292" h="301800">
                <a:moveTo>
                  <a:pt x="0" y="0"/>
                </a:moveTo>
                <a:lnTo>
                  <a:pt x="1242291" y="0"/>
                </a:lnTo>
                <a:lnTo>
                  <a:pt x="1242291" y="301800"/>
                </a:lnTo>
                <a:lnTo>
                  <a:pt x="0" y="301800"/>
                </a:lnTo>
                <a:lnTo>
                  <a:pt x="0" y="0"/>
                </a:lnTo>
                <a:close/>
              </a:path>
            </a:pathLst>
          </a:custGeom>
          <a:blipFill>
            <a:blip r:embed="rId6" cstate="email">
              <a:extLst>
                <a:ext uri="{28A0092B-C50C-407E-A947-70E740481C1C}">
                  <a14:useLocalDpi xmlns:a14="http://schemas.microsoft.com/office/drawing/2010/main" val="0"/>
                </a:ext>
              </a:extLst>
            </a:blip>
            <a:stretch>
              <a:fillRect/>
            </a:stretch>
          </a:blipFill>
        </p:spPr>
        <p:txBody>
          <a:bodyPr/>
          <a:lstStyle/>
          <a:p>
            <a:endParaRPr lang="nb-NO"/>
          </a:p>
        </p:txBody>
      </p:sp>
      <p:grpSp>
        <p:nvGrpSpPr>
          <p:cNvPr id="21" name="Group 21"/>
          <p:cNvGrpSpPr/>
          <p:nvPr/>
        </p:nvGrpSpPr>
        <p:grpSpPr>
          <a:xfrm>
            <a:off x="2039706" y="3079225"/>
            <a:ext cx="924624" cy="595092"/>
            <a:chOff x="0" y="-28575"/>
            <a:chExt cx="1290030" cy="830269"/>
          </a:xfrm>
        </p:grpSpPr>
        <p:sp>
          <p:nvSpPr>
            <p:cNvPr id="22" name="Freeform 22"/>
            <p:cNvSpPr/>
            <p:nvPr/>
          </p:nvSpPr>
          <p:spPr>
            <a:xfrm>
              <a:off x="0" y="0"/>
              <a:ext cx="1290030" cy="801694"/>
            </a:xfrm>
            <a:custGeom>
              <a:avLst/>
              <a:gdLst/>
              <a:ahLst/>
              <a:cxnLst/>
              <a:rect l="l" t="t" r="r" b="b"/>
              <a:pathLst>
                <a:path w="1290030" h="801694">
                  <a:moveTo>
                    <a:pt x="94394" y="0"/>
                  </a:moveTo>
                  <a:lnTo>
                    <a:pt x="1195636" y="0"/>
                  </a:lnTo>
                  <a:cubicBezTo>
                    <a:pt x="1220671" y="0"/>
                    <a:pt x="1244680" y="9945"/>
                    <a:pt x="1262383" y="27647"/>
                  </a:cubicBezTo>
                  <a:cubicBezTo>
                    <a:pt x="1280085" y="45350"/>
                    <a:pt x="1290030" y="69359"/>
                    <a:pt x="1290030" y="94394"/>
                  </a:cubicBezTo>
                  <a:lnTo>
                    <a:pt x="1290030" y="707300"/>
                  </a:lnTo>
                  <a:cubicBezTo>
                    <a:pt x="1290030" y="759432"/>
                    <a:pt x="1247768" y="801694"/>
                    <a:pt x="1195636" y="801694"/>
                  </a:cubicBezTo>
                  <a:lnTo>
                    <a:pt x="94394" y="801694"/>
                  </a:lnTo>
                  <a:cubicBezTo>
                    <a:pt x="69359" y="801694"/>
                    <a:pt x="45350" y="791749"/>
                    <a:pt x="27647" y="774046"/>
                  </a:cubicBezTo>
                  <a:cubicBezTo>
                    <a:pt x="9945" y="756344"/>
                    <a:pt x="0" y="732335"/>
                    <a:pt x="0" y="707300"/>
                  </a:cubicBezTo>
                  <a:lnTo>
                    <a:pt x="0" y="94394"/>
                  </a:lnTo>
                  <a:cubicBezTo>
                    <a:pt x="0" y="42262"/>
                    <a:pt x="42262" y="0"/>
                    <a:pt x="94394" y="0"/>
                  </a:cubicBezTo>
                  <a:close/>
                </a:path>
              </a:pathLst>
            </a:custGeom>
            <a:solidFill>
              <a:srgbClr val="51412E"/>
            </a:solidFill>
          </p:spPr>
          <p:txBody>
            <a:bodyPr/>
            <a:lstStyle/>
            <a:p>
              <a:endParaRPr lang="nb-NO"/>
            </a:p>
          </p:txBody>
        </p:sp>
        <p:sp>
          <p:nvSpPr>
            <p:cNvPr id="23" name="TextBox 23"/>
            <p:cNvSpPr txBox="1"/>
            <p:nvPr/>
          </p:nvSpPr>
          <p:spPr>
            <a:xfrm>
              <a:off x="0" y="-28575"/>
              <a:ext cx="1290030" cy="830269"/>
            </a:xfrm>
            <a:prstGeom prst="rect">
              <a:avLst/>
            </a:prstGeom>
          </p:spPr>
          <p:txBody>
            <a:bodyPr lIns="26067" tIns="26067" rIns="26067" bIns="26067" rtlCol="0" anchor="ctr"/>
            <a:lstStyle/>
            <a:p>
              <a:pPr algn="ctr">
                <a:lnSpc>
                  <a:spcPts val="1149"/>
                </a:lnSpc>
              </a:pPr>
              <a:endParaRPr/>
            </a:p>
          </p:txBody>
        </p:sp>
      </p:grpSp>
      <p:grpSp>
        <p:nvGrpSpPr>
          <p:cNvPr id="24" name="Group 24"/>
          <p:cNvGrpSpPr/>
          <p:nvPr/>
        </p:nvGrpSpPr>
        <p:grpSpPr>
          <a:xfrm>
            <a:off x="1790241" y="3102253"/>
            <a:ext cx="339696" cy="33969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nb-NO"/>
            </a:p>
          </p:txBody>
        </p:sp>
        <p:sp>
          <p:nvSpPr>
            <p:cNvPr id="26" name="TextBox 26"/>
            <p:cNvSpPr txBox="1"/>
            <p:nvPr/>
          </p:nvSpPr>
          <p:spPr>
            <a:xfrm>
              <a:off x="76200" y="47625"/>
              <a:ext cx="660400" cy="688975"/>
            </a:xfrm>
            <a:prstGeom prst="rect">
              <a:avLst/>
            </a:prstGeom>
          </p:spPr>
          <p:txBody>
            <a:bodyPr lIns="51161" tIns="51161" rIns="51161" bIns="51161" rtlCol="0" anchor="ctr"/>
            <a:lstStyle/>
            <a:p>
              <a:pPr algn="ctr">
                <a:lnSpc>
                  <a:spcPts val="1149"/>
                </a:lnSpc>
              </a:pPr>
              <a:endParaRPr/>
            </a:p>
          </p:txBody>
        </p:sp>
      </p:grpSp>
      <p:grpSp>
        <p:nvGrpSpPr>
          <p:cNvPr id="27" name="Group 27"/>
          <p:cNvGrpSpPr/>
          <p:nvPr/>
        </p:nvGrpSpPr>
        <p:grpSpPr>
          <a:xfrm>
            <a:off x="1815935" y="3127946"/>
            <a:ext cx="288310" cy="28831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email">
                <a:extLst>
                  <a:ext uri="{28A0092B-C50C-407E-A947-70E740481C1C}">
                    <a14:useLocalDpi xmlns:a14="http://schemas.microsoft.com/office/drawing/2010/main" val="0"/>
                  </a:ext>
                </a:extLst>
              </a:blip>
              <a:stretch>
                <a:fillRect/>
              </a:stretch>
            </a:blipFill>
          </p:spPr>
          <p:txBody>
            <a:bodyPr/>
            <a:lstStyle/>
            <a:p>
              <a:endParaRPr lang="nb-NO"/>
            </a:p>
          </p:txBody>
        </p:sp>
      </p:grpSp>
      <p:grpSp>
        <p:nvGrpSpPr>
          <p:cNvPr id="29" name="Group 29"/>
          <p:cNvGrpSpPr/>
          <p:nvPr/>
        </p:nvGrpSpPr>
        <p:grpSpPr>
          <a:xfrm>
            <a:off x="2039706" y="3653836"/>
            <a:ext cx="924624" cy="595092"/>
            <a:chOff x="0" y="-28575"/>
            <a:chExt cx="1290030" cy="830269"/>
          </a:xfrm>
        </p:grpSpPr>
        <p:sp>
          <p:nvSpPr>
            <p:cNvPr id="30" name="Freeform 30"/>
            <p:cNvSpPr/>
            <p:nvPr/>
          </p:nvSpPr>
          <p:spPr>
            <a:xfrm>
              <a:off x="0" y="0"/>
              <a:ext cx="1290030" cy="801694"/>
            </a:xfrm>
            <a:custGeom>
              <a:avLst/>
              <a:gdLst/>
              <a:ahLst/>
              <a:cxnLst/>
              <a:rect l="l" t="t" r="r" b="b"/>
              <a:pathLst>
                <a:path w="1290030" h="801694">
                  <a:moveTo>
                    <a:pt x="94394" y="0"/>
                  </a:moveTo>
                  <a:lnTo>
                    <a:pt x="1195636" y="0"/>
                  </a:lnTo>
                  <a:cubicBezTo>
                    <a:pt x="1220671" y="0"/>
                    <a:pt x="1244680" y="9945"/>
                    <a:pt x="1262383" y="27647"/>
                  </a:cubicBezTo>
                  <a:cubicBezTo>
                    <a:pt x="1280085" y="45350"/>
                    <a:pt x="1290030" y="69359"/>
                    <a:pt x="1290030" y="94394"/>
                  </a:cubicBezTo>
                  <a:lnTo>
                    <a:pt x="1290030" y="707300"/>
                  </a:lnTo>
                  <a:cubicBezTo>
                    <a:pt x="1290030" y="759432"/>
                    <a:pt x="1247768" y="801694"/>
                    <a:pt x="1195636" y="801694"/>
                  </a:cubicBezTo>
                  <a:lnTo>
                    <a:pt x="94394" y="801694"/>
                  </a:lnTo>
                  <a:cubicBezTo>
                    <a:pt x="69359" y="801694"/>
                    <a:pt x="45350" y="791749"/>
                    <a:pt x="27647" y="774046"/>
                  </a:cubicBezTo>
                  <a:cubicBezTo>
                    <a:pt x="9945" y="756344"/>
                    <a:pt x="0" y="732335"/>
                    <a:pt x="0" y="707300"/>
                  </a:cubicBezTo>
                  <a:lnTo>
                    <a:pt x="0" y="94394"/>
                  </a:lnTo>
                  <a:cubicBezTo>
                    <a:pt x="0" y="42262"/>
                    <a:pt x="42262" y="0"/>
                    <a:pt x="94394" y="0"/>
                  </a:cubicBezTo>
                  <a:close/>
                </a:path>
              </a:pathLst>
            </a:custGeom>
            <a:solidFill>
              <a:srgbClr val="7B7655"/>
            </a:solidFill>
          </p:spPr>
          <p:txBody>
            <a:bodyPr/>
            <a:lstStyle/>
            <a:p>
              <a:endParaRPr lang="nb-NO"/>
            </a:p>
          </p:txBody>
        </p:sp>
        <p:sp>
          <p:nvSpPr>
            <p:cNvPr id="31" name="TextBox 31"/>
            <p:cNvSpPr txBox="1"/>
            <p:nvPr/>
          </p:nvSpPr>
          <p:spPr>
            <a:xfrm>
              <a:off x="0" y="-28575"/>
              <a:ext cx="1290030" cy="830269"/>
            </a:xfrm>
            <a:prstGeom prst="rect">
              <a:avLst/>
            </a:prstGeom>
          </p:spPr>
          <p:txBody>
            <a:bodyPr lIns="26067" tIns="26067" rIns="26067" bIns="26067" rtlCol="0" anchor="ctr"/>
            <a:lstStyle/>
            <a:p>
              <a:pPr algn="ctr">
                <a:lnSpc>
                  <a:spcPts val="1149"/>
                </a:lnSpc>
              </a:pPr>
              <a:endParaRPr/>
            </a:p>
          </p:txBody>
        </p:sp>
      </p:grpSp>
      <p:sp>
        <p:nvSpPr>
          <p:cNvPr id="32" name="TextBox 32"/>
          <p:cNvSpPr txBox="1"/>
          <p:nvPr/>
        </p:nvSpPr>
        <p:spPr>
          <a:xfrm>
            <a:off x="2129937" y="3889481"/>
            <a:ext cx="696590" cy="169791"/>
          </a:xfrm>
          <a:prstGeom prst="rect">
            <a:avLst/>
          </a:prstGeom>
        </p:spPr>
        <p:txBody>
          <a:bodyPr lIns="0" tIns="0" rIns="0" bIns="0" rtlCol="0" anchor="t">
            <a:spAutoFit/>
          </a:bodyPr>
          <a:lstStyle/>
          <a:p>
            <a:pPr algn="ctr">
              <a:lnSpc>
                <a:spcPts val="1486"/>
              </a:lnSpc>
              <a:spcBef>
                <a:spcPct val="0"/>
              </a:spcBef>
            </a:pPr>
            <a:r>
              <a:rPr lang="en-US" sz="1069" b="1">
                <a:solidFill>
                  <a:srgbClr val="F4F2EB"/>
                </a:solidFill>
                <a:latin typeface="Open Sans Bold"/>
                <a:ea typeface="Open Sans Bold"/>
                <a:cs typeface="Open Sans Bold"/>
                <a:sym typeface="Open Sans Bold"/>
              </a:rPr>
              <a:t>SJEF HV-07</a:t>
            </a:r>
          </a:p>
        </p:txBody>
      </p:sp>
      <p:grpSp>
        <p:nvGrpSpPr>
          <p:cNvPr id="33" name="Group 33"/>
          <p:cNvGrpSpPr/>
          <p:nvPr/>
        </p:nvGrpSpPr>
        <p:grpSpPr>
          <a:xfrm>
            <a:off x="4710051" y="3091960"/>
            <a:ext cx="1179961" cy="1156968"/>
            <a:chOff x="0" y="-28575"/>
            <a:chExt cx="1646274" cy="1614196"/>
          </a:xfrm>
        </p:grpSpPr>
        <p:sp>
          <p:nvSpPr>
            <p:cNvPr id="34" name="Freeform 34"/>
            <p:cNvSpPr/>
            <p:nvPr/>
          </p:nvSpPr>
          <p:spPr>
            <a:xfrm>
              <a:off x="0" y="0"/>
              <a:ext cx="1646274" cy="1585621"/>
            </a:xfrm>
            <a:custGeom>
              <a:avLst/>
              <a:gdLst/>
              <a:ahLst/>
              <a:cxnLst/>
              <a:rect l="l" t="t" r="r" b="b"/>
              <a:pathLst>
                <a:path w="1646274" h="1585621">
                  <a:moveTo>
                    <a:pt x="73968" y="0"/>
                  </a:moveTo>
                  <a:lnTo>
                    <a:pt x="1572306" y="0"/>
                  </a:lnTo>
                  <a:cubicBezTo>
                    <a:pt x="1613158" y="0"/>
                    <a:pt x="1646274" y="33116"/>
                    <a:pt x="1646274" y="73968"/>
                  </a:cubicBezTo>
                  <a:lnTo>
                    <a:pt x="1646274" y="1511653"/>
                  </a:lnTo>
                  <a:cubicBezTo>
                    <a:pt x="1646274" y="1552504"/>
                    <a:pt x="1613158" y="1585621"/>
                    <a:pt x="1572306" y="1585621"/>
                  </a:cubicBezTo>
                  <a:lnTo>
                    <a:pt x="73968" y="1585621"/>
                  </a:lnTo>
                  <a:cubicBezTo>
                    <a:pt x="33116" y="1585621"/>
                    <a:pt x="0" y="1552504"/>
                    <a:pt x="0" y="1511653"/>
                  </a:cubicBezTo>
                  <a:lnTo>
                    <a:pt x="0" y="73968"/>
                  </a:lnTo>
                  <a:cubicBezTo>
                    <a:pt x="0" y="33116"/>
                    <a:pt x="33116" y="0"/>
                    <a:pt x="73968" y="0"/>
                  </a:cubicBezTo>
                  <a:close/>
                </a:path>
              </a:pathLst>
            </a:custGeom>
            <a:solidFill>
              <a:srgbClr val="00687A"/>
            </a:solidFill>
          </p:spPr>
          <p:txBody>
            <a:bodyPr/>
            <a:lstStyle/>
            <a:p>
              <a:endParaRPr lang="nb-NO"/>
            </a:p>
          </p:txBody>
        </p:sp>
        <p:sp>
          <p:nvSpPr>
            <p:cNvPr id="35" name="TextBox 35"/>
            <p:cNvSpPr txBox="1"/>
            <p:nvPr/>
          </p:nvSpPr>
          <p:spPr>
            <a:xfrm>
              <a:off x="0" y="-28575"/>
              <a:ext cx="1646274" cy="1614196"/>
            </a:xfrm>
            <a:prstGeom prst="rect">
              <a:avLst/>
            </a:prstGeom>
          </p:spPr>
          <p:txBody>
            <a:bodyPr lIns="26067" tIns="26067" rIns="26067" bIns="26067" rtlCol="0" anchor="ctr"/>
            <a:lstStyle/>
            <a:p>
              <a:pPr algn="ctr">
                <a:lnSpc>
                  <a:spcPts val="1149"/>
                </a:lnSpc>
              </a:pPr>
              <a:endParaRPr/>
            </a:p>
          </p:txBody>
        </p:sp>
      </p:grpSp>
      <p:grpSp>
        <p:nvGrpSpPr>
          <p:cNvPr id="36" name="Group 36"/>
          <p:cNvGrpSpPr/>
          <p:nvPr/>
        </p:nvGrpSpPr>
        <p:grpSpPr>
          <a:xfrm>
            <a:off x="1815935" y="3707426"/>
            <a:ext cx="339696" cy="339696"/>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nb-NO"/>
            </a:p>
          </p:txBody>
        </p:sp>
        <p:sp>
          <p:nvSpPr>
            <p:cNvPr id="38" name="TextBox 38"/>
            <p:cNvSpPr txBox="1"/>
            <p:nvPr/>
          </p:nvSpPr>
          <p:spPr>
            <a:xfrm>
              <a:off x="76200" y="47625"/>
              <a:ext cx="660400" cy="688975"/>
            </a:xfrm>
            <a:prstGeom prst="rect">
              <a:avLst/>
            </a:prstGeom>
          </p:spPr>
          <p:txBody>
            <a:bodyPr lIns="51161" tIns="51161" rIns="51161" bIns="51161" rtlCol="0" anchor="ctr"/>
            <a:lstStyle/>
            <a:p>
              <a:pPr algn="ctr">
                <a:lnSpc>
                  <a:spcPts val="1149"/>
                </a:lnSpc>
              </a:pPr>
              <a:endParaRPr/>
            </a:p>
          </p:txBody>
        </p:sp>
      </p:grpSp>
      <p:grpSp>
        <p:nvGrpSpPr>
          <p:cNvPr id="39" name="Group 39"/>
          <p:cNvGrpSpPr/>
          <p:nvPr/>
        </p:nvGrpSpPr>
        <p:grpSpPr>
          <a:xfrm>
            <a:off x="1841628" y="3733120"/>
            <a:ext cx="288310" cy="288310"/>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print">
                <a:extLst>
                  <a:ext uri="{28A0092B-C50C-407E-A947-70E740481C1C}">
                    <a14:useLocalDpi xmlns:a14="http://schemas.microsoft.com/office/drawing/2010/main" val="0"/>
                  </a:ext>
                </a:extLst>
              </a:blip>
              <a:stretch>
                <a:fillRect/>
              </a:stretch>
            </a:blipFill>
          </p:spPr>
          <p:txBody>
            <a:bodyPr/>
            <a:lstStyle/>
            <a:p>
              <a:endParaRPr lang="nb-NO"/>
            </a:p>
          </p:txBody>
        </p:sp>
      </p:grpSp>
      <p:grpSp>
        <p:nvGrpSpPr>
          <p:cNvPr id="41" name="Group 41"/>
          <p:cNvGrpSpPr/>
          <p:nvPr/>
        </p:nvGrpSpPr>
        <p:grpSpPr>
          <a:xfrm>
            <a:off x="3270140" y="3202472"/>
            <a:ext cx="1134101" cy="390522"/>
            <a:chOff x="0" y="-28575"/>
            <a:chExt cx="1582291" cy="544853"/>
          </a:xfrm>
        </p:grpSpPr>
        <p:sp>
          <p:nvSpPr>
            <p:cNvPr id="42" name="Freeform 42"/>
            <p:cNvSpPr/>
            <p:nvPr/>
          </p:nvSpPr>
          <p:spPr>
            <a:xfrm>
              <a:off x="0" y="0"/>
              <a:ext cx="1582291" cy="516278"/>
            </a:xfrm>
            <a:custGeom>
              <a:avLst/>
              <a:gdLst/>
              <a:ahLst/>
              <a:cxnLst/>
              <a:rect l="l" t="t" r="r" b="b"/>
              <a:pathLst>
                <a:path w="1582291" h="516278">
                  <a:moveTo>
                    <a:pt x="76959" y="0"/>
                  </a:moveTo>
                  <a:lnTo>
                    <a:pt x="1505333" y="0"/>
                  </a:lnTo>
                  <a:cubicBezTo>
                    <a:pt x="1525743" y="0"/>
                    <a:pt x="1545318" y="8108"/>
                    <a:pt x="1559751" y="22541"/>
                  </a:cubicBezTo>
                  <a:cubicBezTo>
                    <a:pt x="1574183" y="36973"/>
                    <a:pt x="1582291" y="56548"/>
                    <a:pt x="1582291" y="76959"/>
                  </a:cubicBezTo>
                  <a:lnTo>
                    <a:pt x="1582291" y="439320"/>
                  </a:lnTo>
                  <a:cubicBezTo>
                    <a:pt x="1582291" y="459730"/>
                    <a:pt x="1574183" y="479305"/>
                    <a:pt x="1559751" y="493738"/>
                  </a:cubicBezTo>
                  <a:cubicBezTo>
                    <a:pt x="1545318" y="508170"/>
                    <a:pt x="1525743" y="516278"/>
                    <a:pt x="1505333" y="516278"/>
                  </a:cubicBezTo>
                  <a:lnTo>
                    <a:pt x="76959" y="516278"/>
                  </a:lnTo>
                  <a:cubicBezTo>
                    <a:pt x="56548" y="516278"/>
                    <a:pt x="36973" y="508170"/>
                    <a:pt x="22541" y="493738"/>
                  </a:cubicBezTo>
                  <a:cubicBezTo>
                    <a:pt x="8108" y="479305"/>
                    <a:pt x="0" y="459730"/>
                    <a:pt x="0" y="439320"/>
                  </a:cubicBezTo>
                  <a:lnTo>
                    <a:pt x="0" y="76959"/>
                  </a:lnTo>
                  <a:cubicBezTo>
                    <a:pt x="0" y="56548"/>
                    <a:pt x="8108" y="36973"/>
                    <a:pt x="22541" y="22541"/>
                  </a:cubicBezTo>
                  <a:cubicBezTo>
                    <a:pt x="36973" y="8108"/>
                    <a:pt x="56548" y="0"/>
                    <a:pt x="76959" y="0"/>
                  </a:cubicBezTo>
                  <a:close/>
                </a:path>
              </a:pathLst>
            </a:custGeom>
            <a:solidFill>
              <a:srgbClr val="F67D30"/>
            </a:solidFill>
          </p:spPr>
          <p:txBody>
            <a:bodyPr/>
            <a:lstStyle/>
            <a:p>
              <a:endParaRPr lang="nb-NO"/>
            </a:p>
          </p:txBody>
        </p:sp>
        <p:sp>
          <p:nvSpPr>
            <p:cNvPr id="43" name="TextBox 43"/>
            <p:cNvSpPr txBox="1"/>
            <p:nvPr/>
          </p:nvSpPr>
          <p:spPr>
            <a:xfrm>
              <a:off x="0" y="-28575"/>
              <a:ext cx="1582291" cy="544853"/>
            </a:xfrm>
            <a:prstGeom prst="rect">
              <a:avLst/>
            </a:prstGeom>
          </p:spPr>
          <p:txBody>
            <a:bodyPr lIns="26067" tIns="26067" rIns="26067" bIns="26067" rtlCol="0" anchor="ctr"/>
            <a:lstStyle/>
            <a:p>
              <a:pPr algn="ctr">
                <a:lnSpc>
                  <a:spcPts val="1149"/>
                </a:lnSpc>
              </a:pPr>
              <a:endParaRPr/>
            </a:p>
          </p:txBody>
        </p:sp>
      </p:grpSp>
      <p:grpSp>
        <p:nvGrpSpPr>
          <p:cNvPr id="44" name="Group 44"/>
          <p:cNvGrpSpPr/>
          <p:nvPr/>
        </p:nvGrpSpPr>
        <p:grpSpPr>
          <a:xfrm>
            <a:off x="3270140" y="3735160"/>
            <a:ext cx="1134101" cy="390522"/>
            <a:chOff x="0" y="-28575"/>
            <a:chExt cx="1582291" cy="544853"/>
          </a:xfrm>
        </p:grpSpPr>
        <p:sp>
          <p:nvSpPr>
            <p:cNvPr id="45" name="Freeform 45"/>
            <p:cNvSpPr/>
            <p:nvPr/>
          </p:nvSpPr>
          <p:spPr>
            <a:xfrm>
              <a:off x="0" y="0"/>
              <a:ext cx="1582291" cy="516278"/>
            </a:xfrm>
            <a:custGeom>
              <a:avLst/>
              <a:gdLst/>
              <a:ahLst/>
              <a:cxnLst/>
              <a:rect l="l" t="t" r="r" b="b"/>
              <a:pathLst>
                <a:path w="1582291" h="516278">
                  <a:moveTo>
                    <a:pt x="76959" y="0"/>
                  </a:moveTo>
                  <a:lnTo>
                    <a:pt x="1505333" y="0"/>
                  </a:lnTo>
                  <a:cubicBezTo>
                    <a:pt x="1525743" y="0"/>
                    <a:pt x="1545318" y="8108"/>
                    <a:pt x="1559751" y="22541"/>
                  </a:cubicBezTo>
                  <a:cubicBezTo>
                    <a:pt x="1574183" y="36973"/>
                    <a:pt x="1582291" y="56548"/>
                    <a:pt x="1582291" y="76959"/>
                  </a:cubicBezTo>
                  <a:lnTo>
                    <a:pt x="1582291" y="439320"/>
                  </a:lnTo>
                  <a:cubicBezTo>
                    <a:pt x="1582291" y="459730"/>
                    <a:pt x="1574183" y="479305"/>
                    <a:pt x="1559751" y="493738"/>
                  </a:cubicBezTo>
                  <a:cubicBezTo>
                    <a:pt x="1545318" y="508170"/>
                    <a:pt x="1525743" y="516278"/>
                    <a:pt x="1505333" y="516278"/>
                  </a:cubicBezTo>
                  <a:lnTo>
                    <a:pt x="76959" y="516278"/>
                  </a:lnTo>
                  <a:cubicBezTo>
                    <a:pt x="56548" y="516278"/>
                    <a:pt x="36973" y="508170"/>
                    <a:pt x="22541" y="493738"/>
                  </a:cubicBezTo>
                  <a:cubicBezTo>
                    <a:pt x="8108" y="479305"/>
                    <a:pt x="0" y="459730"/>
                    <a:pt x="0" y="439320"/>
                  </a:cubicBezTo>
                  <a:lnTo>
                    <a:pt x="0" y="76959"/>
                  </a:lnTo>
                  <a:cubicBezTo>
                    <a:pt x="0" y="56548"/>
                    <a:pt x="8108" y="36973"/>
                    <a:pt x="22541" y="22541"/>
                  </a:cubicBezTo>
                  <a:cubicBezTo>
                    <a:pt x="36973" y="8108"/>
                    <a:pt x="56548" y="0"/>
                    <a:pt x="76959" y="0"/>
                  </a:cubicBezTo>
                  <a:close/>
                </a:path>
              </a:pathLst>
            </a:custGeom>
            <a:solidFill>
              <a:srgbClr val="F67D30"/>
            </a:solidFill>
          </p:spPr>
          <p:txBody>
            <a:bodyPr/>
            <a:lstStyle/>
            <a:p>
              <a:endParaRPr lang="nb-NO"/>
            </a:p>
          </p:txBody>
        </p:sp>
        <p:sp>
          <p:nvSpPr>
            <p:cNvPr id="46" name="TextBox 46"/>
            <p:cNvSpPr txBox="1"/>
            <p:nvPr/>
          </p:nvSpPr>
          <p:spPr>
            <a:xfrm>
              <a:off x="0" y="-28575"/>
              <a:ext cx="1582291" cy="544853"/>
            </a:xfrm>
            <a:prstGeom prst="rect">
              <a:avLst/>
            </a:prstGeom>
          </p:spPr>
          <p:txBody>
            <a:bodyPr lIns="26067" tIns="26067" rIns="26067" bIns="26067" rtlCol="0" anchor="ctr"/>
            <a:lstStyle/>
            <a:p>
              <a:pPr algn="ctr">
                <a:lnSpc>
                  <a:spcPts val="1149"/>
                </a:lnSpc>
              </a:pPr>
              <a:endParaRPr/>
            </a:p>
          </p:txBody>
        </p:sp>
      </p:grpSp>
      <p:sp>
        <p:nvSpPr>
          <p:cNvPr id="48" name="TextBox 48"/>
          <p:cNvSpPr txBox="1"/>
          <p:nvPr/>
        </p:nvSpPr>
        <p:spPr>
          <a:xfrm>
            <a:off x="3708476" y="2388953"/>
            <a:ext cx="512765" cy="135007"/>
          </a:xfrm>
          <a:prstGeom prst="rect">
            <a:avLst/>
          </a:prstGeom>
        </p:spPr>
        <p:txBody>
          <a:bodyPr lIns="0" tIns="0" rIns="0" bIns="0" rtlCol="0" anchor="t">
            <a:spAutoFit/>
          </a:bodyPr>
          <a:lstStyle/>
          <a:p>
            <a:pPr algn="ctr">
              <a:lnSpc>
                <a:spcPts val="1114"/>
              </a:lnSpc>
              <a:spcBef>
                <a:spcPct val="0"/>
              </a:spcBef>
            </a:pPr>
            <a:r>
              <a:rPr lang="en-US" sz="802" b="1">
                <a:solidFill>
                  <a:srgbClr val="000000"/>
                </a:solidFill>
                <a:latin typeface="Open Sans Bold"/>
                <a:ea typeface="Open Sans Bold"/>
                <a:cs typeface="Open Sans Bold"/>
                <a:sym typeface="Open Sans Bold"/>
              </a:rPr>
              <a:t>STORTING</a:t>
            </a:r>
          </a:p>
        </p:txBody>
      </p:sp>
      <p:sp>
        <p:nvSpPr>
          <p:cNvPr id="49" name="TextBox 49"/>
          <p:cNvSpPr txBox="1"/>
          <p:nvPr/>
        </p:nvSpPr>
        <p:spPr>
          <a:xfrm>
            <a:off x="3691643" y="2644928"/>
            <a:ext cx="546433" cy="135007"/>
          </a:xfrm>
          <a:prstGeom prst="rect">
            <a:avLst/>
          </a:prstGeom>
        </p:spPr>
        <p:txBody>
          <a:bodyPr lIns="0" tIns="0" rIns="0" bIns="0" rtlCol="0" anchor="t">
            <a:spAutoFit/>
          </a:bodyPr>
          <a:lstStyle/>
          <a:p>
            <a:pPr algn="ctr">
              <a:lnSpc>
                <a:spcPts val="1114"/>
              </a:lnSpc>
              <a:spcBef>
                <a:spcPct val="0"/>
              </a:spcBef>
            </a:pPr>
            <a:r>
              <a:rPr lang="en-US" sz="802" b="1">
                <a:solidFill>
                  <a:srgbClr val="000000"/>
                </a:solidFill>
                <a:latin typeface="Open Sans Bold"/>
                <a:ea typeface="Open Sans Bold"/>
                <a:cs typeface="Open Sans Bold"/>
                <a:sym typeface="Open Sans Bold"/>
              </a:rPr>
              <a:t>REGJERING</a:t>
            </a:r>
          </a:p>
        </p:txBody>
      </p:sp>
      <p:sp>
        <p:nvSpPr>
          <p:cNvPr id="50" name="TextBox 50"/>
          <p:cNvSpPr txBox="1"/>
          <p:nvPr/>
        </p:nvSpPr>
        <p:spPr>
          <a:xfrm>
            <a:off x="2218858" y="3320330"/>
            <a:ext cx="497836" cy="169791"/>
          </a:xfrm>
          <a:prstGeom prst="rect">
            <a:avLst/>
          </a:prstGeom>
        </p:spPr>
        <p:txBody>
          <a:bodyPr lIns="0" tIns="0" rIns="0" bIns="0" rtlCol="0" anchor="t">
            <a:spAutoFit/>
          </a:bodyPr>
          <a:lstStyle/>
          <a:p>
            <a:pPr algn="ctr">
              <a:lnSpc>
                <a:spcPts val="1486"/>
              </a:lnSpc>
              <a:spcBef>
                <a:spcPct val="0"/>
              </a:spcBef>
            </a:pPr>
            <a:r>
              <a:rPr lang="en-US" sz="1069" b="1">
                <a:solidFill>
                  <a:srgbClr val="F4F2EB"/>
                </a:solidFill>
                <a:latin typeface="Open Sans Bold"/>
                <a:ea typeface="Open Sans Bold"/>
                <a:cs typeface="Open Sans Bold"/>
                <a:sym typeface="Open Sans Bold"/>
              </a:rPr>
              <a:t>SJEF HV</a:t>
            </a:r>
          </a:p>
        </p:txBody>
      </p:sp>
      <p:sp>
        <p:nvSpPr>
          <p:cNvPr id="51" name="TextBox 51"/>
          <p:cNvSpPr txBox="1"/>
          <p:nvPr/>
        </p:nvSpPr>
        <p:spPr>
          <a:xfrm>
            <a:off x="4858787" y="3585849"/>
            <a:ext cx="882488" cy="169791"/>
          </a:xfrm>
          <a:prstGeom prst="rect">
            <a:avLst/>
          </a:prstGeom>
        </p:spPr>
        <p:txBody>
          <a:bodyPr lIns="0" tIns="0" rIns="0" bIns="0" rtlCol="0" anchor="t">
            <a:spAutoFit/>
          </a:bodyPr>
          <a:lstStyle/>
          <a:p>
            <a:pPr algn="ctr">
              <a:lnSpc>
                <a:spcPts val="1486"/>
              </a:lnSpc>
              <a:spcBef>
                <a:spcPct val="0"/>
              </a:spcBef>
            </a:pPr>
            <a:r>
              <a:rPr lang="en-US" sz="1069" b="1">
                <a:solidFill>
                  <a:srgbClr val="FFFFFF"/>
                </a:solidFill>
                <a:latin typeface="Open Sans Bold"/>
                <a:ea typeface="Open Sans Bold"/>
                <a:cs typeface="Open Sans Bold"/>
                <a:sym typeface="Open Sans Bold"/>
              </a:rPr>
              <a:t>SIVIL SEKTOR</a:t>
            </a:r>
          </a:p>
        </p:txBody>
      </p:sp>
      <p:sp>
        <p:nvSpPr>
          <p:cNvPr id="52" name="TextBox 52"/>
          <p:cNvSpPr txBox="1"/>
          <p:nvPr/>
        </p:nvSpPr>
        <p:spPr>
          <a:xfrm>
            <a:off x="3501594" y="3320645"/>
            <a:ext cx="671194" cy="135007"/>
          </a:xfrm>
          <a:prstGeom prst="rect">
            <a:avLst/>
          </a:prstGeom>
        </p:spPr>
        <p:txBody>
          <a:bodyPr lIns="0" tIns="0" rIns="0" bIns="0" rtlCol="0" anchor="t">
            <a:spAutoFit/>
          </a:bodyPr>
          <a:lstStyle/>
          <a:p>
            <a:pPr algn="ctr">
              <a:lnSpc>
                <a:spcPts val="1114"/>
              </a:lnSpc>
              <a:spcBef>
                <a:spcPct val="0"/>
              </a:spcBef>
            </a:pPr>
            <a:r>
              <a:rPr lang="en-US" sz="802" b="1">
                <a:solidFill>
                  <a:srgbClr val="FFFFFF"/>
                </a:solidFill>
                <a:latin typeface="Open Sans Bold"/>
                <a:ea typeface="Open Sans Bold"/>
                <a:cs typeface="Open Sans Bold"/>
                <a:sym typeface="Open Sans Bold"/>
              </a:rPr>
              <a:t>LANDSRÅDET</a:t>
            </a:r>
          </a:p>
        </p:txBody>
      </p:sp>
      <p:sp>
        <p:nvSpPr>
          <p:cNvPr id="53" name="TextBox 53"/>
          <p:cNvSpPr txBox="1"/>
          <p:nvPr/>
        </p:nvSpPr>
        <p:spPr>
          <a:xfrm>
            <a:off x="3378256" y="3853333"/>
            <a:ext cx="917869" cy="135007"/>
          </a:xfrm>
          <a:prstGeom prst="rect">
            <a:avLst/>
          </a:prstGeom>
        </p:spPr>
        <p:txBody>
          <a:bodyPr lIns="0" tIns="0" rIns="0" bIns="0" rtlCol="0" anchor="t">
            <a:spAutoFit/>
          </a:bodyPr>
          <a:lstStyle/>
          <a:p>
            <a:pPr algn="ctr">
              <a:lnSpc>
                <a:spcPts val="1114"/>
              </a:lnSpc>
              <a:spcBef>
                <a:spcPct val="0"/>
              </a:spcBef>
            </a:pPr>
            <a:r>
              <a:rPr lang="en-US" sz="802" b="1">
                <a:solidFill>
                  <a:srgbClr val="FFFFFF"/>
                </a:solidFill>
                <a:latin typeface="Open Sans Bold"/>
                <a:ea typeface="Open Sans Bold"/>
                <a:cs typeface="Open Sans Bold"/>
                <a:sym typeface="Open Sans Bold"/>
              </a:rPr>
              <a:t>DISTRIKTSRÅDENE</a:t>
            </a:r>
          </a:p>
        </p:txBody>
      </p:sp>
      <p:sp>
        <p:nvSpPr>
          <p:cNvPr id="54" name="Freeform 54"/>
          <p:cNvSpPr/>
          <p:nvPr/>
        </p:nvSpPr>
        <p:spPr>
          <a:xfrm>
            <a:off x="6862186" y="3426398"/>
            <a:ext cx="6951091" cy="5569562"/>
          </a:xfrm>
          <a:custGeom>
            <a:avLst/>
            <a:gdLst/>
            <a:ahLst/>
            <a:cxnLst/>
            <a:rect l="l" t="t" r="r" b="b"/>
            <a:pathLst>
              <a:path w="6951091" h="5569562">
                <a:moveTo>
                  <a:pt x="0" y="0"/>
                </a:moveTo>
                <a:lnTo>
                  <a:pt x="6951091" y="0"/>
                </a:lnTo>
                <a:lnTo>
                  <a:pt x="6951091" y="5569562"/>
                </a:lnTo>
                <a:lnTo>
                  <a:pt x="0" y="5569562"/>
                </a:lnTo>
                <a:lnTo>
                  <a:pt x="0" y="0"/>
                </a:lnTo>
                <a:close/>
              </a:path>
            </a:pathLst>
          </a:custGeom>
          <a:blipFill>
            <a:blip r:embed="rId9" cstate="email">
              <a:extLst>
                <a:ext uri="{28A0092B-C50C-407E-A947-70E740481C1C}">
                  <a14:useLocalDpi xmlns:a14="http://schemas.microsoft.com/office/drawing/2010/main" val="0"/>
                </a:ext>
              </a:extLst>
            </a:blip>
            <a:stretch>
              <a:fillRect/>
            </a:stretch>
          </a:blipFill>
          <a:ln w="25400" cap="sq">
            <a:solidFill>
              <a:srgbClr val="000000"/>
            </a:solidFill>
            <a:prstDash val="solid"/>
            <a:miter/>
          </a:ln>
        </p:spPr>
        <p:txBody>
          <a:bodyPr/>
          <a:lstStyle/>
          <a:p>
            <a:endParaRPr lang="nb-NO"/>
          </a:p>
        </p:txBody>
      </p:sp>
      <p:sp>
        <p:nvSpPr>
          <p:cNvPr id="60" name="TextBox 60"/>
          <p:cNvSpPr txBox="1"/>
          <p:nvPr/>
        </p:nvSpPr>
        <p:spPr>
          <a:xfrm>
            <a:off x="13815462" y="-175799"/>
            <a:ext cx="4472538" cy="10431661"/>
          </a:xfrm>
          <a:prstGeom prst="rect">
            <a:avLst/>
          </a:prstGeom>
        </p:spPr>
        <p:txBody>
          <a:bodyPr lIns="50800" tIns="50800" rIns="50800" bIns="50800" rtlCol="0" anchor="ctr"/>
          <a:lstStyle/>
          <a:p>
            <a:pPr algn="ctr">
              <a:lnSpc>
                <a:spcPts val="2659"/>
              </a:lnSpc>
            </a:pPr>
            <a:endParaRPr/>
          </a:p>
        </p:txBody>
      </p:sp>
      <p:sp>
        <p:nvSpPr>
          <p:cNvPr id="64" name="TextBox 12">
            <a:extLst>
              <a:ext uri="{FF2B5EF4-FFF2-40B4-BE49-F238E27FC236}">
                <a16:creationId xmlns:a16="http://schemas.microsoft.com/office/drawing/2014/main" id="{6018111B-25C4-A4C9-B7EF-62211B0D8E3B}"/>
              </a:ext>
            </a:extLst>
          </p:cNvPr>
          <p:cNvSpPr txBox="1"/>
          <p:nvPr/>
        </p:nvSpPr>
        <p:spPr>
          <a:xfrm>
            <a:off x="881279" y="99731"/>
            <a:ext cx="5244201" cy="613791"/>
          </a:xfrm>
          <a:prstGeom prst="rect">
            <a:avLst/>
          </a:prstGeom>
        </p:spPr>
        <p:txBody>
          <a:bodyPr lIns="0" tIns="0" rIns="0" bIns="0" rtlCol="0" anchor="t">
            <a:spAutoFit/>
          </a:bodyPr>
          <a:lstStyle/>
          <a:p>
            <a:pPr algn="just">
              <a:lnSpc>
                <a:spcPts val="2502"/>
              </a:lnSpc>
            </a:pPr>
            <a:r>
              <a:rPr lang="en-US" sz="1800" b="1" dirty="0">
                <a:solidFill>
                  <a:srgbClr val="000000"/>
                </a:solidFill>
                <a:latin typeface="Open Sans Bold"/>
                <a:ea typeface="Open Sans Bold"/>
                <a:cs typeface="Open Sans Bold"/>
                <a:sym typeface="Open Sans Bold"/>
              </a:rPr>
              <a:t>HV-07</a:t>
            </a:r>
          </a:p>
          <a:p>
            <a:pPr algn="just">
              <a:lnSpc>
                <a:spcPts val="2502"/>
              </a:lnSpc>
            </a:pPr>
            <a:r>
              <a:rPr lang="en-US" sz="1800" dirty="0">
                <a:solidFill>
                  <a:srgbClr val="000000"/>
                </a:solidFill>
                <a:latin typeface="Open Sans"/>
                <a:ea typeface="Open Sans"/>
                <a:cs typeface="Open Sans"/>
                <a:sym typeface="Open Sans"/>
              </a:rPr>
              <a:t>DISTRIKTSRÅDET, AGDER HEIMEVERNSDISTRIKT</a:t>
            </a:r>
          </a:p>
        </p:txBody>
      </p:sp>
      <p:sp>
        <p:nvSpPr>
          <p:cNvPr id="65" name="Freeform 13">
            <a:extLst>
              <a:ext uri="{FF2B5EF4-FFF2-40B4-BE49-F238E27FC236}">
                <a16:creationId xmlns:a16="http://schemas.microsoft.com/office/drawing/2014/main" id="{E7B7D97D-62C0-6C77-2B58-7A7461CD9D22}"/>
              </a:ext>
            </a:extLst>
          </p:cNvPr>
          <p:cNvSpPr/>
          <p:nvPr/>
        </p:nvSpPr>
        <p:spPr>
          <a:xfrm>
            <a:off x="73731" y="66675"/>
            <a:ext cx="535229" cy="646847"/>
          </a:xfrm>
          <a:custGeom>
            <a:avLst/>
            <a:gdLst/>
            <a:ahLst/>
            <a:cxnLst/>
            <a:rect l="l" t="t" r="r" b="b"/>
            <a:pathLst>
              <a:path w="535229" h="646847">
                <a:moveTo>
                  <a:pt x="0" y="0"/>
                </a:moveTo>
                <a:lnTo>
                  <a:pt x="535229" y="0"/>
                </a:lnTo>
                <a:lnTo>
                  <a:pt x="535229" y="646847"/>
                </a:lnTo>
                <a:lnTo>
                  <a:pt x="0" y="646847"/>
                </a:lnTo>
                <a:lnTo>
                  <a:pt x="0" y="0"/>
                </a:lnTo>
                <a:close/>
              </a:path>
            </a:pathLst>
          </a:custGeom>
          <a:blipFill>
            <a:blip r:embed="rId10" cstate="print">
              <a:extLst>
                <a:ext uri="{28A0092B-C50C-407E-A947-70E740481C1C}">
                  <a14:useLocalDpi xmlns:a14="http://schemas.microsoft.com/office/drawing/2010/main" val="0"/>
                </a:ext>
              </a:extLst>
            </a:blip>
            <a:stretch>
              <a:fillRect/>
            </a:stretch>
          </a:blipFill>
        </p:spPr>
        <p:txBody>
          <a:bodyPr/>
          <a:lstStyle/>
          <a:p>
            <a:endParaRPr lang="nb-NO"/>
          </a:p>
        </p:txBody>
      </p:sp>
      <p:sp>
        <p:nvSpPr>
          <p:cNvPr id="55" name="Rektangel 54">
            <a:extLst>
              <a:ext uri="{FF2B5EF4-FFF2-40B4-BE49-F238E27FC236}">
                <a16:creationId xmlns:a16="http://schemas.microsoft.com/office/drawing/2014/main" id="{17B52939-4884-39C8-0D8B-E087B4C2BFE7}"/>
              </a:ext>
            </a:extLst>
          </p:cNvPr>
          <p:cNvSpPr/>
          <p:nvPr/>
        </p:nvSpPr>
        <p:spPr>
          <a:xfrm>
            <a:off x="3181948" y="3122157"/>
            <a:ext cx="1292775" cy="58526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cxnSp>
        <p:nvCxnSpPr>
          <p:cNvPr id="62" name="Rett linje 61">
            <a:extLst>
              <a:ext uri="{FF2B5EF4-FFF2-40B4-BE49-F238E27FC236}">
                <a16:creationId xmlns:a16="http://schemas.microsoft.com/office/drawing/2014/main" id="{0F14887D-0C0B-711E-430F-61A5656D7122}"/>
              </a:ext>
            </a:extLst>
          </p:cNvPr>
          <p:cNvCxnSpPr/>
          <p:nvPr/>
        </p:nvCxnSpPr>
        <p:spPr>
          <a:xfrm>
            <a:off x="4474723" y="3707426"/>
            <a:ext cx="0" cy="1864699"/>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Rett pilkobling 72">
            <a:extLst>
              <a:ext uri="{FF2B5EF4-FFF2-40B4-BE49-F238E27FC236}">
                <a16:creationId xmlns:a16="http://schemas.microsoft.com/office/drawing/2014/main" id="{9C0CD742-03D3-4B47-4125-7F0D1C8EB11A}"/>
              </a:ext>
            </a:extLst>
          </p:cNvPr>
          <p:cNvCxnSpPr>
            <a:cxnSpLocks/>
          </p:cNvCxnSpPr>
          <p:nvPr/>
        </p:nvCxnSpPr>
        <p:spPr>
          <a:xfrm>
            <a:off x="4455878" y="5574030"/>
            <a:ext cx="227113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0E07078C-1BD5-20FB-EF6B-44AAE2002287}"/>
              </a:ext>
            </a:extLst>
          </p:cNvPr>
          <p:cNvGraphicFramePr>
            <a:graphicFrameLocks noGrp="1"/>
          </p:cNvGraphicFramePr>
          <p:nvPr>
            <p:extLst>
              <p:ext uri="{D42A27DB-BD31-4B8C-83A1-F6EECF244321}">
                <p14:modId xmlns:p14="http://schemas.microsoft.com/office/powerpoint/2010/main" val="1648243119"/>
              </p:ext>
            </p:extLst>
          </p:nvPr>
        </p:nvGraphicFramePr>
        <p:xfrm>
          <a:off x="8068593" y="2466180"/>
          <a:ext cx="6765735" cy="7318095"/>
        </p:xfrm>
        <a:graphic>
          <a:graphicData uri="http://schemas.openxmlformats.org/drawingml/2006/table">
            <a:tbl>
              <a:tblPr firstRow="1" firstCol="1" bandRow="1">
                <a:tableStyleId>{68D230F3-CF80-4859-8CE7-A43EE81993B5}</a:tableStyleId>
              </a:tblPr>
              <a:tblGrid>
                <a:gridCol w="4109212">
                  <a:extLst>
                    <a:ext uri="{9D8B030D-6E8A-4147-A177-3AD203B41FA5}">
                      <a16:colId xmlns:a16="http://schemas.microsoft.com/office/drawing/2014/main" val="3753711946"/>
                    </a:ext>
                  </a:extLst>
                </a:gridCol>
                <a:gridCol w="2656523">
                  <a:extLst>
                    <a:ext uri="{9D8B030D-6E8A-4147-A177-3AD203B41FA5}">
                      <a16:colId xmlns:a16="http://schemas.microsoft.com/office/drawing/2014/main" val="3537389842"/>
                    </a:ext>
                  </a:extLst>
                </a:gridCol>
              </a:tblGrid>
              <a:tr h="487873">
                <a:tc>
                  <a:txBody>
                    <a:bodyPr/>
                    <a:lstStyle/>
                    <a:p>
                      <a:pPr>
                        <a:lnSpc>
                          <a:spcPct val="107000"/>
                        </a:lnSpc>
                        <a:spcAft>
                          <a:spcPts val="800"/>
                        </a:spcAft>
                        <a:buNone/>
                      </a:pPr>
                      <a:r>
                        <a:rPr lang="nb-NO" sz="1800" dirty="0">
                          <a:effectLst/>
                          <a:latin typeface="Open Sans" panose="020B0606030504020204" pitchFamily="34" charset="0"/>
                          <a:ea typeface="Open Sans" panose="020B0606030504020204" pitchFamily="34" charset="0"/>
                          <a:cs typeface="Open Sans" panose="020B0606030504020204" pitchFamily="34" charset="0"/>
                        </a:rPr>
                        <a:t>Organisasjon</a:t>
                      </a:r>
                    </a:p>
                  </a:txBody>
                  <a:tcPr marL="68580" marR="68580" marT="0" marB="0" anchor="ctr"/>
                </a:tc>
                <a:tc>
                  <a:txBody>
                    <a:bodyPr/>
                    <a:lstStyle/>
                    <a:p>
                      <a:pPr>
                        <a:lnSpc>
                          <a:spcPct val="107000"/>
                        </a:lnSpc>
                        <a:spcAft>
                          <a:spcPts val="800"/>
                        </a:spcAft>
                        <a:buNone/>
                      </a:pPr>
                      <a:r>
                        <a:rPr lang="nb-NO" sz="1800" dirty="0">
                          <a:effectLst/>
                          <a:latin typeface="Open Sans" panose="020B0606030504020204" pitchFamily="34" charset="0"/>
                          <a:ea typeface="Open Sans" panose="020B0606030504020204" pitchFamily="34" charset="0"/>
                          <a:cs typeface="Open Sans" panose="020B0606030504020204" pitchFamily="34" charset="0"/>
                        </a:rPr>
                        <a:t>Navn</a:t>
                      </a:r>
                    </a:p>
                  </a:txBody>
                  <a:tcPr marL="68580" marR="68580" marT="0" marB="0" anchor="ctr"/>
                </a:tc>
                <a:extLst>
                  <a:ext uri="{0D108BD9-81ED-4DB2-BD59-A6C34878D82A}">
                    <a16:rowId xmlns:a16="http://schemas.microsoft.com/office/drawing/2014/main" val="2587971163"/>
                  </a:ext>
                </a:extLst>
              </a:tr>
              <a:tr h="487873">
                <a:tc>
                  <a:txBody>
                    <a:bodyPr/>
                    <a:lstStyle/>
                    <a:p>
                      <a:pPr>
                        <a:lnSpc>
                          <a:spcPct val="107000"/>
                        </a:lnSpc>
                        <a:spcAft>
                          <a:spcPts val="800"/>
                        </a:spcAft>
                        <a:buNone/>
                      </a:pPr>
                      <a:r>
                        <a:rPr lang="nb-NO" sz="1800" b="0" dirty="0">
                          <a:effectLst/>
                        </a:rPr>
                        <a:t>Norsk Totalforsvars Forum</a:t>
                      </a:r>
                      <a:endParaRPr lang="nb-NO" sz="18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dirty="0">
                          <a:effectLst/>
                        </a:rPr>
                        <a:t>Åse Michaelsen</a:t>
                      </a:r>
                      <a:endParaRPr lang="nb-NO" sz="18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050879029"/>
                  </a:ext>
                </a:extLst>
              </a:tr>
              <a:tr h="487873">
                <a:tc>
                  <a:txBody>
                    <a:bodyPr/>
                    <a:lstStyle/>
                    <a:p>
                      <a:pPr>
                        <a:lnSpc>
                          <a:spcPct val="107000"/>
                        </a:lnSpc>
                        <a:spcAft>
                          <a:spcPts val="800"/>
                        </a:spcAft>
                        <a:buNone/>
                      </a:pPr>
                      <a:r>
                        <a:rPr lang="nb-NO" sz="1800" b="0" dirty="0">
                          <a:effectLst/>
                        </a:rPr>
                        <a:t>Landsorganisasjonen i Norge</a:t>
                      </a:r>
                      <a:endParaRPr lang="nb-NO" sz="18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dirty="0">
                          <a:effectLst/>
                        </a:rPr>
                        <a:t>Mette Gundersen</a:t>
                      </a:r>
                      <a:endParaRPr lang="nb-NO" sz="18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490487834"/>
                  </a:ext>
                </a:extLst>
              </a:tr>
              <a:tr h="487873">
                <a:tc>
                  <a:txBody>
                    <a:bodyPr/>
                    <a:lstStyle/>
                    <a:p>
                      <a:pPr>
                        <a:lnSpc>
                          <a:spcPct val="107000"/>
                        </a:lnSpc>
                        <a:spcAft>
                          <a:spcPts val="800"/>
                        </a:spcAft>
                        <a:buNone/>
                      </a:pPr>
                      <a:r>
                        <a:rPr lang="nb-NO" sz="1800" b="0" dirty="0">
                          <a:effectLst/>
                        </a:rPr>
                        <a:t>Det frivillige Skyttervesen</a:t>
                      </a:r>
                      <a:endParaRPr lang="nb-NO" sz="18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a:effectLst/>
                        </a:rPr>
                        <a:t>Alf Stensli</a:t>
                      </a:r>
                      <a:endParaRPr lang="nb-NO" sz="1800" b="1">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4217511537"/>
                  </a:ext>
                </a:extLst>
              </a:tr>
              <a:tr h="487873">
                <a:tc>
                  <a:txBody>
                    <a:bodyPr/>
                    <a:lstStyle/>
                    <a:p>
                      <a:pPr>
                        <a:lnSpc>
                          <a:spcPct val="107000"/>
                        </a:lnSpc>
                        <a:spcAft>
                          <a:spcPts val="800"/>
                        </a:spcAft>
                        <a:buNone/>
                      </a:pPr>
                      <a:r>
                        <a:rPr lang="nb-NO" sz="1800" b="0" dirty="0">
                          <a:effectLst/>
                        </a:rPr>
                        <a:t>KS</a:t>
                      </a:r>
                      <a:endParaRPr lang="nb-NO" sz="18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a:effectLst/>
                        </a:rPr>
                        <a:t>Odd Joar Svensson</a:t>
                      </a:r>
                      <a:endParaRPr lang="nb-NO" sz="1800" b="1">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129654501"/>
                  </a:ext>
                </a:extLst>
              </a:tr>
              <a:tr h="487873">
                <a:tc>
                  <a:txBody>
                    <a:bodyPr/>
                    <a:lstStyle/>
                    <a:p>
                      <a:pPr>
                        <a:lnSpc>
                          <a:spcPct val="107000"/>
                        </a:lnSpc>
                        <a:spcAft>
                          <a:spcPts val="800"/>
                        </a:spcAft>
                        <a:buNone/>
                      </a:pPr>
                      <a:r>
                        <a:rPr lang="nb-NO" sz="1800" b="0" dirty="0">
                          <a:effectLst/>
                        </a:rPr>
                        <a:t>Norges Bondelag</a:t>
                      </a:r>
                      <a:endParaRPr lang="nb-NO" sz="18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a:effectLst/>
                        </a:rPr>
                        <a:t>Silje Lunden</a:t>
                      </a:r>
                      <a:endParaRPr lang="nb-NO" sz="1800" b="1">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4247506357"/>
                  </a:ext>
                </a:extLst>
              </a:tr>
              <a:tr h="487873">
                <a:tc>
                  <a:txBody>
                    <a:bodyPr/>
                    <a:lstStyle/>
                    <a:p>
                      <a:pPr>
                        <a:lnSpc>
                          <a:spcPct val="107000"/>
                        </a:lnSpc>
                        <a:spcAft>
                          <a:spcPts val="800"/>
                        </a:spcAft>
                        <a:buNone/>
                      </a:pPr>
                      <a:r>
                        <a:rPr lang="nb-NO" sz="1800" b="0" dirty="0">
                          <a:effectLst/>
                        </a:rPr>
                        <a:t>Norges Idrettsforbund</a:t>
                      </a:r>
                      <a:endParaRPr lang="nb-NO" sz="18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a:effectLst/>
                        </a:rPr>
                        <a:t>Stein Bø-Mørland</a:t>
                      </a:r>
                      <a:endParaRPr lang="nb-NO" sz="1800" b="1">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131893644"/>
                  </a:ext>
                </a:extLst>
              </a:tr>
              <a:tr h="487873">
                <a:tc>
                  <a:txBody>
                    <a:bodyPr/>
                    <a:lstStyle/>
                    <a:p>
                      <a:pPr>
                        <a:lnSpc>
                          <a:spcPct val="107000"/>
                        </a:lnSpc>
                        <a:spcAft>
                          <a:spcPts val="800"/>
                        </a:spcAft>
                        <a:buNone/>
                      </a:pPr>
                      <a:r>
                        <a:rPr lang="nb-NO" sz="1800" b="0" dirty="0">
                          <a:effectLst/>
                        </a:rPr>
                        <a:t>Norske Kvinners Sanitetsforening</a:t>
                      </a:r>
                      <a:endParaRPr lang="nb-NO" sz="18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a:effectLst/>
                        </a:rPr>
                        <a:t>Marit Midtstøl Samuelsen</a:t>
                      </a:r>
                      <a:endParaRPr lang="nb-NO" sz="1800" b="1">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602766859"/>
                  </a:ext>
                </a:extLst>
              </a:tr>
              <a:tr h="487873">
                <a:tc>
                  <a:txBody>
                    <a:bodyPr/>
                    <a:lstStyle/>
                    <a:p>
                      <a:pPr>
                        <a:lnSpc>
                          <a:spcPct val="107000"/>
                        </a:lnSpc>
                        <a:spcAft>
                          <a:spcPts val="800"/>
                        </a:spcAft>
                        <a:buNone/>
                      </a:pPr>
                      <a:r>
                        <a:rPr lang="nb-NO" sz="1800" b="0" dirty="0">
                          <a:effectLst/>
                        </a:rPr>
                        <a:t>Næringslivets Hovedorganisasjon</a:t>
                      </a:r>
                      <a:endParaRPr lang="nb-NO" sz="18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dirty="0">
                          <a:effectLst/>
                        </a:rPr>
                        <a:t>Høye G. Høyesen</a:t>
                      </a:r>
                      <a:endParaRPr lang="nb-NO" sz="18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850197624"/>
                  </a:ext>
                </a:extLst>
              </a:tr>
              <a:tr h="487873">
                <a:tc>
                  <a:txBody>
                    <a:bodyPr/>
                    <a:lstStyle/>
                    <a:p>
                      <a:pPr>
                        <a:lnSpc>
                          <a:spcPct val="107000"/>
                        </a:lnSpc>
                        <a:spcAft>
                          <a:spcPts val="800"/>
                        </a:spcAft>
                        <a:buNone/>
                      </a:pPr>
                      <a:r>
                        <a:rPr lang="nb-NO" sz="1800" b="0">
                          <a:effectLst/>
                        </a:rPr>
                        <a:t>Norges Forsvarsforening (NFF) (alle Agder)</a:t>
                      </a:r>
                      <a:endParaRPr lang="nb-NO" sz="1800" b="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dirty="0">
                          <a:effectLst/>
                        </a:rPr>
                        <a:t>Erling </a:t>
                      </a:r>
                      <a:r>
                        <a:rPr lang="nb-NO" sz="1800" b="1" dirty="0" err="1">
                          <a:effectLst/>
                        </a:rPr>
                        <a:t>Stausland</a:t>
                      </a:r>
                      <a:endParaRPr lang="nb-NO" sz="18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solidFill>
                      <a:srgbClr val="F67D30">
                        <a:alpha val="20000"/>
                      </a:srgbClr>
                    </a:solidFill>
                  </a:tcPr>
                </a:tc>
                <a:extLst>
                  <a:ext uri="{0D108BD9-81ED-4DB2-BD59-A6C34878D82A}">
                    <a16:rowId xmlns:a16="http://schemas.microsoft.com/office/drawing/2014/main" val="2668863069"/>
                  </a:ext>
                </a:extLst>
              </a:tr>
              <a:tr h="487873">
                <a:tc>
                  <a:txBody>
                    <a:bodyPr/>
                    <a:lstStyle/>
                    <a:p>
                      <a:pPr>
                        <a:lnSpc>
                          <a:spcPct val="107000"/>
                        </a:lnSpc>
                        <a:spcAft>
                          <a:spcPts val="800"/>
                        </a:spcAft>
                        <a:buNone/>
                      </a:pPr>
                      <a:r>
                        <a:rPr lang="nb-NO" sz="1800" b="0">
                          <a:effectLst/>
                        </a:rPr>
                        <a:t>Setesdal HV-område </a:t>
                      </a:r>
                      <a:endParaRPr lang="nb-NO" sz="1800" b="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dirty="0">
                          <a:effectLst/>
                        </a:rPr>
                        <a:t>Per Øyvind Asbjørnsen</a:t>
                      </a:r>
                      <a:endParaRPr lang="nb-NO" sz="18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202931124"/>
                  </a:ext>
                </a:extLst>
              </a:tr>
              <a:tr h="487873">
                <a:tc>
                  <a:txBody>
                    <a:bodyPr/>
                    <a:lstStyle/>
                    <a:p>
                      <a:pPr>
                        <a:lnSpc>
                          <a:spcPct val="107000"/>
                        </a:lnSpc>
                        <a:spcAft>
                          <a:spcPts val="800"/>
                        </a:spcAft>
                        <a:buNone/>
                      </a:pPr>
                      <a:r>
                        <a:rPr lang="nb-NO" sz="1800" b="0">
                          <a:effectLst/>
                        </a:rPr>
                        <a:t>Innsatsutvalg Varg</a:t>
                      </a:r>
                      <a:endParaRPr lang="nb-NO" sz="1800" b="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dirty="0">
                          <a:effectLst/>
                        </a:rPr>
                        <a:t>Karsten Henriksen</a:t>
                      </a:r>
                      <a:endParaRPr lang="nb-NO" sz="18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solidFill>
                      <a:srgbClr val="F67D30">
                        <a:alpha val="20000"/>
                      </a:srgbClr>
                    </a:solidFill>
                  </a:tcPr>
                </a:tc>
                <a:extLst>
                  <a:ext uri="{0D108BD9-81ED-4DB2-BD59-A6C34878D82A}">
                    <a16:rowId xmlns:a16="http://schemas.microsoft.com/office/drawing/2014/main" val="1544430002"/>
                  </a:ext>
                </a:extLst>
              </a:tr>
              <a:tr h="487873">
                <a:tc>
                  <a:txBody>
                    <a:bodyPr/>
                    <a:lstStyle/>
                    <a:p>
                      <a:pPr>
                        <a:lnSpc>
                          <a:spcPct val="107000"/>
                        </a:lnSpc>
                        <a:spcAft>
                          <a:spcPts val="800"/>
                        </a:spcAft>
                        <a:buNone/>
                      </a:pPr>
                      <a:r>
                        <a:rPr lang="nb-NO" sz="1800" b="0">
                          <a:effectLst/>
                        </a:rPr>
                        <a:t>Kristiansand UTR HV-område</a:t>
                      </a:r>
                      <a:endParaRPr lang="nb-NO" sz="1800" b="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dirty="0">
                          <a:effectLst/>
                        </a:rPr>
                        <a:t>Daniel Eik Andersen</a:t>
                      </a:r>
                      <a:endParaRPr lang="nb-NO" sz="18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745820462"/>
                  </a:ext>
                </a:extLst>
              </a:tr>
              <a:tr h="487873">
                <a:tc>
                  <a:txBody>
                    <a:bodyPr/>
                    <a:lstStyle/>
                    <a:p>
                      <a:pPr>
                        <a:lnSpc>
                          <a:spcPct val="107000"/>
                        </a:lnSpc>
                        <a:spcAft>
                          <a:spcPts val="800"/>
                        </a:spcAft>
                        <a:buNone/>
                      </a:pPr>
                      <a:r>
                        <a:rPr lang="nb-NO" sz="1800" b="0">
                          <a:effectLst/>
                        </a:rPr>
                        <a:t>Evje og Vennesla HV-område</a:t>
                      </a:r>
                      <a:endParaRPr lang="nb-NO" sz="1800" b="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dirty="0">
                          <a:effectLst/>
                        </a:rPr>
                        <a:t>Vegard </a:t>
                      </a:r>
                      <a:r>
                        <a:rPr lang="nb-NO" sz="1800" b="1" dirty="0" err="1">
                          <a:effectLst/>
                        </a:rPr>
                        <a:t>Omestad</a:t>
                      </a:r>
                      <a:endParaRPr lang="nb-NO" sz="18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7039858"/>
                  </a:ext>
                </a:extLst>
              </a:tr>
              <a:tr h="487873">
                <a:tc>
                  <a:txBody>
                    <a:bodyPr/>
                    <a:lstStyle/>
                    <a:p>
                      <a:pPr>
                        <a:lnSpc>
                          <a:spcPct val="107000"/>
                        </a:lnSpc>
                        <a:spcAft>
                          <a:spcPts val="800"/>
                        </a:spcAft>
                        <a:buNone/>
                      </a:pPr>
                      <a:r>
                        <a:rPr lang="nb-NO" sz="1800" b="0" dirty="0">
                          <a:effectLst/>
                        </a:rPr>
                        <a:t>Lindesnes HV-område</a:t>
                      </a:r>
                      <a:endParaRPr lang="nb-NO" sz="1800" b="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nSpc>
                          <a:spcPct val="107000"/>
                        </a:lnSpc>
                        <a:spcAft>
                          <a:spcPts val="800"/>
                        </a:spcAft>
                        <a:buNone/>
                      </a:pPr>
                      <a:r>
                        <a:rPr lang="nb-NO" sz="1800" b="1" dirty="0">
                          <a:effectLst/>
                        </a:rPr>
                        <a:t>Jan Erik Kolnes</a:t>
                      </a:r>
                      <a:endParaRPr lang="nb-NO" sz="18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238083518"/>
                  </a:ext>
                </a:extLst>
              </a:tr>
            </a:tbl>
          </a:graphicData>
        </a:graphic>
      </p:graphicFrame>
      <p:sp>
        <p:nvSpPr>
          <p:cNvPr id="3" name="TextBox 4">
            <a:extLst>
              <a:ext uri="{FF2B5EF4-FFF2-40B4-BE49-F238E27FC236}">
                <a16:creationId xmlns:a16="http://schemas.microsoft.com/office/drawing/2014/main" id="{1050DA71-CE09-0E0F-3226-56485243470C}"/>
              </a:ext>
            </a:extLst>
          </p:cNvPr>
          <p:cNvSpPr txBox="1"/>
          <p:nvPr/>
        </p:nvSpPr>
        <p:spPr>
          <a:xfrm>
            <a:off x="5314234" y="1170933"/>
            <a:ext cx="12274454" cy="892680"/>
          </a:xfrm>
          <a:prstGeom prst="rect">
            <a:avLst/>
          </a:prstGeom>
        </p:spPr>
        <p:txBody>
          <a:bodyPr wrap="square" lIns="0" tIns="0" rIns="0" bIns="0" rtlCol="0" anchor="t">
            <a:spAutoFit/>
          </a:bodyPr>
          <a:lstStyle/>
          <a:p>
            <a:pPr algn="ctr">
              <a:lnSpc>
                <a:spcPts val="7440"/>
              </a:lnSpc>
            </a:pPr>
            <a:r>
              <a:rPr lang="en-US" sz="6000" b="1" dirty="0">
                <a:solidFill>
                  <a:srgbClr val="000000"/>
                </a:solidFill>
                <a:latin typeface="Inter Bold"/>
                <a:ea typeface="Inter Bold"/>
                <a:cs typeface="Inter Bold"/>
                <a:sym typeface="Inter Bold"/>
              </a:rPr>
              <a:t>DISTRIKTSRÅDET i HV-07</a:t>
            </a:r>
          </a:p>
        </p:txBody>
      </p:sp>
      <p:grpSp>
        <p:nvGrpSpPr>
          <p:cNvPr id="4" name="Group 4">
            <a:extLst>
              <a:ext uri="{FF2B5EF4-FFF2-40B4-BE49-F238E27FC236}">
                <a16:creationId xmlns:a16="http://schemas.microsoft.com/office/drawing/2014/main" id="{4638D523-1B9E-73E1-44B8-99A0FD0840A7}"/>
              </a:ext>
            </a:extLst>
          </p:cNvPr>
          <p:cNvGrpSpPr/>
          <p:nvPr/>
        </p:nvGrpSpPr>
        <p:grpSpPr>
          <a:xfrm>
            <a:off x="0" y="0"/>
            <a:ext cx="4472538" cy="10287000"/>
            <a:chOff x="0" y="0"/>
            <a:chExt cx="1177952" cy="2709333"/>
          </a:xfrm>
        </p:grpSpPr>
        <p:sp>
          <p:nvSpPr>
            <p:cNvPr id="5" name="Freeform 5">
              <a:extLst>
                <a:ext uri="{FF2B5EF4-FFF2-40B4-BE49-F238E27FC236}">
                  <a16:creationId xmlns:a16="http://schemas.microsoft.com/office/drawing/2014/main" id="{19379F30-91BC-A13E-B97F-6EB1C88197B2}"/>
                </a:ext>
              </a:extLst>
            </p:cNvPr>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201E1E"/>
            </a:solidFill>
          </p:spPr>
          <p:txBody>
            <a:bodyPr/>
            <a:lstStyle/>
            <a:p>
              <a:endParaRPr lang="nb-NO"/>
            </a:p>
          </p:txBody>
        </p:sp>
        <p:sp>
          <p:nvSpPr>
            <p:cNvPr id="6" name="TextBox 6">
              <a:extLst>
                <a:ext uri="{FF2B5EF4-FFF2-40B4-BE49-F238E27FC236}">
                  <a16:creationId xmlns:a16="http://schemas.microsoft.com/office/drawing/2014/main" id="{AC8CC0A5-7ED0-140C-23D9-8F886DCCFD6A}"/>
                </a:ext>
              </a:extLst>
            </p:cNvPr>
            <p:cNvSpPr txBox="1"/>
            <p:nvPr/>
          </p:nvSpPr>
          <p:spPr>
            <a:xfrm>
              <a:off x="0" y="-38100"/>
              <a:ext cx="1177952" cy="2747433"/>
            </a:xfrm>
            <a:prstGeom prst="rect">
              <a:avLst/>
            </a:prstGeom>
          </p:spPr>
          <p:txBody>
            <a:bodyPr lIns="50800" tIns="50800" rIns="50800" bIns="50800" rtlCol="0" anchor="ctr"/>
            <a:lstStyle/>
            <a:p>
              <a:pPr algn="ctr">
                <a:lnSpc>
                  <a:spcPts val="2659"/>
                </a:lnSpc>
              </a:pPr>
              <a:endParaRPr/>
            </a:p>
          </p:txBody>
        </p:sp>
      </p:grpSp>
      <p:grpSp>
        <p:nvGrpSpPr>
          <p:cNvPr id="7" name="Group 13">
            <a:extLst>
              <a:ext uri="{FF2B5EF4-FFF2-40B4-BE49-F238E27FC236}">
                <a16:creationId xmlns:a16="http://schemas.microsoft.com/office/drawing/2014/main" id="{41BF0A65-7581-6A95-C11F-A5A9F307C5F9}"/>
              </a:ext>
            </a:extLst>
          </p:cNvPr>
          <p:cNvGrpSpPr/>
          <p:nvPr/>
        </p:nvGrpSpPr>
        <p:grpSpPr>
          <a:xfrm>
            <a:off x="12171437" y="194247"/>
            <a:ext cx="5882800" cy="646847"/>
            <a:chOff x="0" y="0"/>
            <a:chExt cx="7843734" cy="862463"/>
          </a:xfrm>
        </p:grpSpPr>
        <p:sp>
          <p:nvSpPr>
            <p:cNvPr id="8" name="TextBox 14">
              <a:extLst>
                <a:ext uri="{FF2B5EF4-FFF2-40B4-BE49-F238E27FC236}">
                  <a16:creationId xmlns:a16="http://schemas.microsoft.com/office/drawing/2014/main" id="{EC366365-6A66-8592-429F-8878CB67A4DF}"/>
                </a:ext>
              </a:extLst>
            </p:cNvPr>
            <p:cNvSpPr txBox="1"/>
            <p:nvPr/>
          </p:nvSpPr>
          <p:spPr>
            <a:xfrm>
              <a:off x="0" y="12513"/>
              <a:ext cx="6992268" cy="808863"/>
            </a:xfrm>
            <a:prstGeom prst="rect">
              <a:avLst/>
            </a:prstGeom>
          </p:spPr>
          <p:txBody>
            <a:bodyPr lIns="0" tIns="0" rIns="0" bIns="0" rtlCol="0" anchor="t">
              <a:spAutoFit/>
            </a:bodyPr>
            <a:lstStyle/>
            <a:p>
              <a:pPr algn="r">
                <a:lnSpc>
                  <a:spcPts val="2502"/>
                </a:lnSpc>
              </a:pPr>
              <a:r>
                <a:rPr lang="en-US" sz="1800" b="1" dirty="0">
                  <a:solidFill>
                    <a:srgbClr val="201E1E"/>
                  </a:solidFill>
                  <a:latin typeface="Open Sans Bold"/>
                  <a:ea typeface="Open Sans Bold"/>
                  <a:cs typeface="Open Sans Bold"/>
                  <a:sym typeface="Open Sans Bold"/>
                </a:rPr>
                <a:t>HV-07</a:t>
              </a:r>
            </a:p>
            <a:p>
              <a:pPr algn="r">
                <a:lnSpc>
                  <a:spcPts val="2502"/>
                </a:lnSpc>
              </a:pPr>
              <a:r>
                <a:rPr lang="en-US" sz="1800" dirty="0">
                  <a:solidFill>
                    <a:srgbClr val="201E1E"/>
                  </a:solidFill>
                  <a:latin typeface="Open Sans"/>
                  <a:ea typeface="Open Sans"/>
                  <a:cs typeface="Open Sans"/>
                  <a:sym typeface="Open Sans"/>
                </a:rPr>
                <a:t>DISTRIKTSRÅDET, AGDER HEIMEVERNSDISTRIKT</a:t>
              </a:r>
            </a:p>
          </p:txBody>
        </p:sp>
        <p:sp>
          <p:nvSpPr>
            <p:cNvPr id="9" name="Freeform 15">
              <a:extLst>
                <a:ext uri="{FF2B5EF4-FFF2-40B4-BE49-F238E27FC236}">
                  <a16:creationId xmlns:a16="http://schemas.microsoft.com/office/drawing/2014/main" id="{EAF55E2F-394E-6091-C170-D2C8EE17E66F}"/>
                </a:ext>
              </a:extLst>
            </p:cNvPr>
            <p:cNvSpPr/>
            <p:nvPr/>
          </p:nvSpPr>
          <p:spPr>
            <a:xfrm>
              <a:off x="7130095"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nb-NO"/>
            </a:p>
          </p:txBody>
        </p:sp>
      </p:grpSp>
      <p:grpSp>
        <p:nvGrpSpPr>
          <p:cNvPr id="10" name="Group 14">
            <a:extLst>
              <a:ext uri="{FF2B5EF4-FFF2-40B4-BE49-F238E27FC236}">
                <a16:creationId xmlns:a16="http://schemas.microsoft.com/office/drawing/2014/main" id="{B7B95AC8-FB48-0885-EAE0-B7BEBFB7DA27}"/>
              </a:ext>
            </a:extLst>
          </p:cNvPr>
          <p:cNvGrpSpPr/>
          <p:nvPr/>
        </p:nvGrpSpPr>
        <p:grpSpPr>
          <a:xfrm rot="2700000">
            <a:off x="17974953" y="8288282"/>
            <a:ext cx="930895" cy="929405"/>
            <a:chOff x="0" y="0"/>
            <a:chExt cx="6350000" cy="6339840"/>
          </a:xfrm>
        </p:grpSpPr>
        <p:sp>
          <p:nvSpPr>
            <p:cNvPr id="11" name="Freeform 15">
              <a:extLst>
                <a:ext uri="{FF2B5EF4-FFF2-40B4-BE49-F238E27FC236}">
                  <a16:creationId xmlns:a16="http://schemas.microsoft.com/office/drawing/2014/main" id="{4C5BF85F-B669-3C4A-FA6F-16CC042C5FD5}"/>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6530"/>
            </a:solidFill>
          </p:spPr>
          <p:txBody>
            <a:bodyPr/>
            <a:lstStyle/>
            <a:p>
              <a:endParaRPr lang="nb-NO"/>
            </a:p>
          </p:txBody>
        </p:sp>
      </p:grpSp>
      <p:pic>
        <p:nvPicPr>
          <p:cNvPr id="13" name="Bilde 12" descr="Et bilde som inneholder utendørs, klær, hær, Militær organisasjon&#10;&#10;KI-generert innhold kan være feil.">
            <a:extLst>
              <a:ext uri="{FF2B5EF4-FFF2-40B4-BE49-F238E27FC236}">
                <a16:creationId xmlns:a16="http://schemas.microsoft.com/office/drawing/2014/main" id="{7E87A944-3FDC-FAB8-0FED-65CD474F4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 y="4478334"/>
            <a:ext cx="6579588" cy="4384678"/>
          </a:xfrm>
          <a:prstGeom prst="rect">
            <a:avLst/>
          </a:prstGeom>
          <a:blipFill>
            <a:blip r:embed="rId5" cstate="email">
              <a:extLst>
                <a:ext uri="{28A0092B-C50C-407E-A947-70E740481C1C}">
                  <a14:useLocalDpi xmlns:a14="http://schemas.microsoft.com/office/drawing/2010/main" val="0"/>
                </a:ext>
              </a:extLst>
            </a:blip>
            <a:stretch>
              <a:fillRect/>
            </a:stretch>
          </a:blipFill>
          <a:ln w="19050" cap="sq">
            <a:solidFill>
              <a:schemeClr val="tx1"/>
            </a:solidFill>
            <a:prstDash val="solid"/>
            <a:miter/>
          </a:ln>
        </p:spPr>
      </p:pic>
      <p:sp>
        <p:nvSpPr>
          <p:cNvPr id="14" name="Freeform 8">
            <a:extLst>
              <a:ext uri="{FF2B5EF4-FFF2-40B4-BE49-F238E27FC236}">
                <a16:creationId xmlns:a16="http://schemas.microsoft.com/office/drawing/2014/main" id="{49511C5E-DD4D-A244-3A6C-B0815F911499}"/>
              </a:ext>
            </a:extLst>
          </p:cNvPr>
          <p:cNvSpPr/>
          <p:nvPr/>
        </p:nvSpPr>
        <p:spPr>
          <a:xfrm>
            <a:off x="5711227" y="356714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5" name="Freeform 9">
            <a:extLst>
              <a:ext uri="{FF2B5EF4-FFF2-40B4-BE49-F238E27FC236}">
                <a16:creationId xmlns:a16="http://schemas.microsoft.com/office/drawing/2014/main" id="{34475E05-CA2D-E519-4D1B-B13991777687}"/>
              </a:ext>
            </a:extLst>
          </p:cNvPr>
          <p:cNvSpPr/>
          <p:nvPr/>
        </p:nvSpPr>
        <p:spPr>
          <a:xfrm>
            <a:off x="5711227" y="9090063"/>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Tree>
    <p:extLst>
      <p:ext uri="{BB962C8B-B14F-4D97-AF65-F5344CB8AC3E}">
        <p14:creationId xmlns:p14="http://schemas.microsoft.com/office/powerpoint/2010/main" val="340706215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grpSp>
        <p:nvGrpSpPr>
          <p:cNvPr id="7" name="Group 7"/>
          <p:cNvGrpSpPr/>
          <p:nvPr/>
        </p:nvGrpSpPr>
        <p:grpSpPr>
          <a:xfrm>
            <a:off x="4278752" y="2451637"/>
            <a:ext cx="2456399" cy="2647212"/>
            <a:chOff x="0" y="0"/>
            <a:chExt cx="3275199" cy="3529616"/>
          </a:xfrm>
        </p:grpSpPr>
        <p:pic>
          <p:nvPicPr>
            <p:cNvPr id="8" name="Picture 8"/>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0"/>
              <a:ext cx="3275199" cy="3529616"/>
            </a:xfrm>
            <a:prstGeom prst="rect">
              <a:avLst/>
            </a:prstGeom>
          </p:spPr>
        </p:pic>
      </p:grpSp>
      <p:grpSp>
        <p:nvGrpSpPr>
          <p:cNvPr id="14" name="Group 14"/>
          <p:cNvGrpSpPr>
            <a:grpSpLocks noChangeAspect="1"/>
          </p:cNvGrpSpPr>
          <p:nvPr/>
        </p:nvGrpSpPr>
        <p:grpSpPr>
          <a:xfrm>
            <a:off x="4949177" y="6361936"/>
            <a:ext cx="1775567" cy="1913493"/>
            <a:chOff x="0" y="0"/>
            <a:chExt cx="3275199" cy="3529616"/>
          </a:xfrm>
        </p:grpSpPr>
        <p:pic>
          <p:nvPicPr>
            <p:cNvPr id="15" name="Picture 1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0" y="0"/>
              <a:ext cx="3275199" cy="3529616"/>
            </a:xfrm>
            <a:prstGeom prst="rect">
              <a:avLst/>
            </a:prstGeom>
          </p:spPr>
        </p:pic>
      </p:grpSp>
      <p:grpSp>
        <p:nvGrpSpPr>
          <p:cNvPr id="16" name="Group 16"/>
          <p:cNvGrpSpPr/>
          <p:nvPr/>
        </p:nvGrpSpPr>
        <p:grpSpPr>
          <a:xfrm>
            <a:off x="8521429" y="949585"/>
            <a:ext cx="1245141" cy="47625"/>
            <a:chOff x="0" y="0"/>
            <a:chExt cx="327938" cy="12543"/>
          </a:xfrm>
        </p:grpSpPr>
        <p:sp>
          <p:nvSpPr>
            <p:cNvPr id="17" name="Freeform 17"/>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18" name="TextBox 18"/>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834744"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20" name="Freeform 20"/>
          <p:cNvSpPr/>
          <p:nvPr/>
        </p:nvSpPr>
        <p:spPr>
          <a:xfrm>
            <a:off x="15278962"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grpSp>
        <p:nvGrpSpPr>
          <p:cNvPr id="21" name="Group 21"/>
          <p:cNvGrpSpPr>
            <a:grpSpLocks noChangeAspect="1"/>
          </p:cNvGrpSpPr>
          <p:nvPr/>
        </p:nvGrpSpPr>
        <p:grpSpPr>
          <a:xfrm>
            <a:off x="8395736" y="6355213"/>
            <a:ext cx="1775567" cy="1913493"/>
            <a:chOff x="0" y="0"/>
            <a:chExt cx="3275199" cy="3529616"/>
          </a:xfrm>
        </p:grpSpPr>
        <p:pic>
          <p:nvPicPr>
            <p:cNvPr id="22"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0" y="0"/>
              <a:ext cx="3275199" cy="3529616"/>
            </a:xfrm>
            <a:prstGeom prst="rect">
              <a:avLst/>
            </a:prstGeom>
          </p:spPr>
        </p:pic>
      </p:grpSp>
      <p:grpSp>
        <p:nvGrpSpPr>
          <p:cNvPr id="23" name="Group 23"/>
          <p:cNvGrpSpPr/>
          <p:nvPr/>
        </p:nvGrpSpPr>
        <p:grpSpPr>
          <a:xfrm>
            <a:off x="12171437" y="194247"/>
            <a:ext cx="5882800" cy="646847"/>
            <a:chOff x="0" y="0"/>
            <a:chExt cx="7843734" cy="862463"/>
          </a:xfrm>
        </p:grpSpPr>
        <p:sp>
          <p:nvSpPr>
            <p:cNvPr id="24" name="TextBox 24"/>
            <p:cNvSpPr txBox="1"/>
            <p:nvPr/>
          </p:nvSpPr>
          <p:spPr>
            <a:xfrm>
              <a:off x="0" y="12513"/>
              <a:ext cx="6992268" cy="808863"/>
            </a:xfrm>
            <a:prstGeom prst="rect">
              <a:avLst/>
            </a:prstGeom>
          </p:spPr>
          <p:txBody>
            <a:bodyPr lIns="0" tIns="0" rIns="0" bIns="0" rtlCol="0" anchor="t">
              <a:spAutoFit/>
            </a:bodyPr>
            <a:lstStyle/>
            <a:p>
              <a:pPr algn="r">
                <a:lnSpc>
                  <a:spcPts val="2502"/>
                </a:lnSpc>
              </a:pPr>
              <a:r>
                <a:rPr lang="en-US" sz="1800" b="1">
                  <a:solidFill>
                    <a:srgbClr val="201E1E"/>
                  </a:solidFill>
                  <a:latin typeface="Open Sans Bold"/>
                  <a:ea typeface="Open Sans Bold"/>
                  <a:cs typeface="Open Sans Bold"/>
                  <a:sym typeface="Open Sans Bold"/>
                </a:rPr>
                <a:t>HV-07</a:t>
              </a:r>
            </a:p>
            <a:p>
              <a:pPr algn="r">
                <a:lnSpc>
                  <a:spcPts val="2502"/>
                </a:lnSpc>
              </a:pPr>
              <a:r>
                <a:rPr lang="en-US" sz="1800">
                  <a:solidFill>
                    <a:srgbClr val="201E1E"/>
                  </a:solidFill>
                  <a:latin typeface="Open Sans"/>
                  <a:ea typeface="Open Sans"/>
                  <a:cs typeface="Open Sans"/>
                  <a:sym typeface="Open Sans"/>
                </a:rPr>
                <a:t>DISTRIKTSRÅDET, AGDER HEIMEVERNSDISTRIKT</a:t>
              </a:r>
            </a:p>
          </p:txBody>
        </p:sp>
        <p:sp>
          <p:nvSpPr>
            <p:cNvPr id="25" name="Freeform 25"/>
            <p:cNvSpPr/>
            <p:nvPr/>
          </p:nvSpPr>
          <p:spPr>
            <a:xfrm>
              <a:off x="7130095"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8" cstate="email">
                <a:extLst>
                  <a:ext uri="{28A0092B-C50C-407E-A947-70E740481C1C}">
                    <a14:useLocalDpi xmlns:a14="http://schemas.microsoft.com/office/drawing/2010/main" val="0"/>
                  </a:ext>
                </a:extLst>
              </a:blip>
              <a:stretch>
                <a:fillRect/>
              </a:stretch>
            </a:blipFill>
          </p:spPr>
          <p:txBody>
            <a:bodyPr/>
            <a:lstStyle/>
            <a:p>
              <a:endParaRPr lang="nb-NO"/>
            </a:p>
          </p:txBody>
        </p:sp>
      </p:grpSp>
      <p:sp>
        <p:nvSpPr>
          <p:cNvPr id="26" name="TextBox 26"/>
          <p:cNvSpPr txBox="1"/>
          <p:nvPr/>
        </p:nvSpPr>
        <p:spPr>
          <a:xfrm>
            <a:off x="3785433" y="1190299"/>
            <a:ext cx="10717133" cy="892680"/>
          </a:xfrm>
          <a:prstGeom prst="rect">
            <a:avLst/>
          </a:prstGeom>
        </p:spPr>
        <p:txBody>
          <a:bodyPr lIns="0" tIns="0" rIns="0" bIns="0" rtlCol="0" anchor="t">
            <a:spAutoFit/>
          </a:bodyPr>
          <a:lstStyle/>
          <a:p>
            <a:pPr algn="ctr">
              <a:lnSpc>
                <a:spcPts val="7440"/>
              </a:lnSpc>
            </a:pPr>
            <a:r>
              <a:rPr lang="en-US" sz="6000" b="1" dirty="0">
                <a:solidFill>
                  <a:srgbClr val="000000"/>
                </a:solidFill>
                <a:latin typeface="Inter Bold"/>
                <a:ea typeface="Inter Bold"/>
                <a:cs typeface="Inter Bold"/>
                <a:sym typeface="Inter Bold"/>
              </a:rPr>
              <a:t>ARBEIDSUTVALGET </a:t>
            </a:r>
          </a:p>
        </p:txBody>
      </p:sp>
      <p:sp>
        <p:nvSpPr>
          <p:cNvPr id="27" name="TextBox 27"/>
          <p:cNvSpPr txBox="1"/>
          <p:nvPr/>
        </p:nvSpPr>
        <p:spPr>
          <a:xfrm>
            <a:off x="4500650" y="5594109"/>
            <a:ext cx="2035366" cy="264160"/>
          </a:xfrm>
          <a:prstGeom prst="rect">
            <a:avLst/>
          </a:prstGeom>
        </p:spPr>
        <p:txBody>
          <a:bodyPr lIns="0" tIns="0" rIns="0" bIns="0" rtlCol="0" anchor="t">
            <a:spAutoFit/>
          </a:bodyPr>
          <a:lstStyle/>
          <a:p>
            <a:pPr algn="ctr">
              <a:lnSpc>
                <a:spcPts val="2239"/>
              </a:lnSpc>
              <a:spcBef>
                <a:spcPct val="0"/>
              </a:spcBef>
            </a:pPr>
            <a:r>
              <a:rPr lang="en-US" sz="1599" dirty="0">
                <a:solidFill>
                  <a:srgbClr val="201E1E"/>
                </a:solidFill>
                <a:latin typeface="Open Sans"/>
                <a:ea typeface="Open Sans"/>
                <a:cs typeface="Open Sans"/>
                <a:sym typeface="Open Sans"/>
              </a:rPr>
              <a:t>Leder</a:t>
            </a:r>
          </a:p>
        </p:txBody>
      </p:sp>
      <p:sp>
        <p:nvSpPr>
          <p:cNvPr id="28" name="TextBox 28"/>
          <p:cNvSpPr txBox="1"/>
          <p:nvPr/>
        </p:nvSpPr>
        <p:spPr>
          <a:xfrm>
            <a:off x="4278752" y="5244525"/>
            <a:ext cx="2445992" cy="264160"/>
          </a:xfrm>
          <a:prstGeom prst="rect">
            <a:avLst/>
          </a:prstGeom>
        </p:spPr>
        <p:txBody>
          <a:bodyPr lIns="0" tIns="0" rIns="0" bIns="0" rtlCol="0" anchor="t">
            <a:spAutoFit/>
          </a:bodyPr>
          <a:lstStyle/>
          <a:p>
            <a:pPr algn="ctr">
              <a:lnSpc>
                <a:spcPts val="2239"/>
              </a:lnSpc>
              <a:spcBef>
                <a:spcPct val="0"/>
              </a:spcBef>
            </a:pPr>
            <a:r>
              <a:rPr lang="en-US" sz="1599" b="1" dirty="0">
                <a:solidFill>
                  <a:srgbClr val="F66530"/>
                </a:solidFill>
                <a:latin typeface="Open Sans Bold"/>
                <a:ea typeface="Open Sans Bold"/>
                <a:cs typeface="Open Sans Bold"/>
                <a:sym typeface="Open Sans Bold"/>
              </a:rPr>
              <a:t>Åse Michaelsen</a:t>
            </a:r>
          </a:p>
        </p:txBody>
      </p:sp>
      <p:sp>
        <p:nvSpPr>
          <p:cNvPr id="29" name="TextBox 29"/>
          <p:cNvSpPr txBox="1"/>
          <p:nvPr/>
        </p:nvSpPr>
        <p:spPr>
          <a:xfrm>
            <a:off x="8135937" y="5594109"/>
            <a:ext cx="2035366" cy="264160"/>
          </a:xfrm>
          <a:prstGeom prst="rect">
            <a:avLst/>
          </a:prstGeom>
        </p:spPr>
        <p:txBody>
          <a:bodyPr lIns="0" tIns="0" rIns="0" bIns="0" rtlCol="0" anchor="t">
            <a:spAutoFit/>
          </a:bodyPr>
          <a:lstStyle/>
          <a:p>
            <a:pPr algn="ctr">
              <a:lnSpc>
                <a:spcPts val="2239"/>
              </a:lnSpc>
              <a:spcBef>
                <a:spcPct val="0"/>
              </a:spcBef>
            </a:pPr>
            <a:r>
              <a:rPr lang="en-US" sz="1599">
                <a:solidFill>
                  <a:srgbClr val="201E1E"/>
                </a:solidFill>
                <a:latin typeface="Open Sans"/>
                <a:ea typeface="Open Sans"/>
                <a:cs typeface="Open Sans"/>
                <a:sym typeface="Open Sans"/>
              </a:rPr>
              <a:t>Nestleder</a:t>
            </a:r>
          </a:p>
        </p:txBody>
      </p:sp>
      <p:sp>
        <p:nvSpPr>
          <p:cNvPr id="30" name="TextBox 30"/>
          <p:cNvSpPr txBox="1"/>
          <p:nvPr/>
        </p:nvSpPr>
        <p:spPr>
          <a:xfrm>
            <a:off x="7908836" y="5244525"/>
            <a:ext cx="2456399" cy="264160"/>
          </a:xfrm>
          <a:prstGeom prst="rect">
            <a:avLst/>
          </a:prstGeom>
        </p:spPr>
        <p:txBody>
          <a:bodyPr lIns="0" tIns="0" rIns="0" bIns="0" rtlCol="0" anchor="t">
            <a:spAutoFit/>
          </a:bodyPr>
          <a:lstStyle/>
          <a:p>
            <a:pPr algn="ctr">
              <a:lnSpc>
                <a:spcPts val="2239"/>
              </a:lnSpc>
              <a:spcBef>
                <a:spcPct val="0"/>
              </a:spcBef>
            </a:pPr>
            <a:r>
              <a:rPr lang="en-US" sz="1599" b="1">
                <a:solidFill>
                  <a:srgbClr val="F66530"/>
                </a:solidFill>
                <a:latin typeface="Open Sans Bold"/>
                <a:ea typeface="Open Sans Bold"/>
                <a:cs typeface="Open Sans Bold"/>
                <a:sym typeface="Open Sans Bold"/>
              </a:rPr>
              <a:t>Mette Gundersen</a:t>
            </a:r>
          </a:p>
        </p:txBody>
      </p:sp>
      <p:sp>
        <p:nvSpPr>
          <p:cNvPr id="31" name="TextBox 31"/>
          <p:cNvSpPr txBox="1"/>
          <p:nvPr/>
        </p:nvSpPr>
        <p:spPr>
          <a:xfrm>
            <a:off x="11771224" y="5594109"/>
            <a:ext cx="2035366" cy="264160"/>
          </a:xfrm>
          <a:prstGeom prst="rect">
            <a:avLst/>
          </a:prstGeom>
        </p:spPr>
        <p:txBody>
          <a:bodyPr lIns="0" tIns="0" rIns="0" bIns="0" rtlCol="0" anchor="t">
            <a:spAutoFit/>
          </a:bodyPr>
          <a:lstStyle/>
          <a:p>
            <a:pPr algn="ctr">
              <a:lnSpc>
                <a:spcPts val="2239"/>
              </a:lnSpc>
              <a:spcBef>
                <a:spcPct val="0"/>
              </a:spcBef>
            </a:pPr>
            <a:r>
              <a:rPr lang="en-US" sz="1599" dirty="0" err="1">
                <a:solidFill>
                  <a:srgbClr val="201E1E"/>
                </a:solidFill>
                <a:latin typeface="Open Sans"/>
                <a:ea typeface="Open Sans"/>
                <a:cs typeface="Open Sans"/>
                <a:sym typeface="Open Sans"/>
              </a:rPr>
              <a:t>Sekretær</a:t>
            </a:r>
            <a:endParaRPr lang="en-US" sz="1599" dirty="0">
              <a:solidFill>
                <a:srgbClr val="201E1E"/>
              </a:solidFill>
              <a:latin typeface="Open Sans"/>
              <a:ea typeface="Open Sans"/>
              <a:cs typeface="Open Sans"/>
              <a:sym typeface="Open Sans"/>
            </a:endParaRPr>
          </a:p>
        </p:txBody>
      </p:sp>
      <p:sp>
        <p:nvSpPr>
          <p:cNvPr id="32" name="TextBox 32"/>
          <p:cNvSpPr txBox="1"/>
          <p:nvPr/>
        </p:nvSpPr>
        <p:spPr>
          <a:xfrm>
            <a:off x="11544123" y="5244525"/>
            <a:ext cx="2456399" cy="264160"/>
          </a:xfrm>
          <a:prstGeom prst="rect">
            <a:avLst/>
          </a:prstGeom>
        </p:spPr>
        <p:txBody>
          <a:bodyPr lIns="0" tIns="0" rIns="0" bIns="0" rtlCol="0" anchor="t">
            <a:spAutoFit/>
          </a:bodyPr>
          <a:lstStyle/>
          <a:p>
            <a:pPr algn="ctr">
              <a:lnSpc>
                <a:spcPts val="2239"/>
              </a:lnSpc>
              <a:spcBef>
                <a:spcPct val="0"/>
              </a:spcBef>
            </a:pPr>
            <a:r>
              <a:rPr lang="en-US" sz="1599" b="1">
                <a:solidFill>
                  <a:srgbClr val="F66530"/>
                </a:solidFill>
                <a:latin typeface="Open Sans Bold"/>
                <a:ea typeface="Open Sans Bold"/>
                <a:cs typeface="Open Sans Bold"/>
                <a:sym typeface="Open Sans Bold"/>
              </a:rPr>
              <a:t>Alf Stensli</a:t>
            </a:r>
          </a:p>
        </p:txBody>
      </p:sp>
      <p:sp>
        <p:nvSpPr>
          <p:cNvPr id="33" name="TextBox 33"/>
          <p:cNvSpPr txBox="1">
            <a:spLocks noChangeAspect="1"/>
          </p:cNvSpPr>
          <p:nvPr/>
        </p:nvSpPr>
        <p:spPr>
          <a:xfrm>
            <a:off x="4956501" y="8954951"/>
            <a:ext cx="1766353" cy="264560"/>
          </a:xfrm>
          <a:prstGeom prst="rect">
            <a:avLst/>
          </a:prstGeom>
        </p:spPr>
        <p:txBody>
          <a:bodyPr wrap="square" lIns="0" tIns="0" rIns="0" bIns="0" rtlCol="0" anchor="t">
            <a:spAutoFit/>
          </a:bodyPr>
          <a:lstStyle/>
          <a:p>
            <a:pPr algn="ctr">
              <a:lnSpc>
                <a:spcPts val="2239"/>
              </a:lnSpc>
            </a:pPr>
            <a:r>
              <a:rPr lang="en-US" sz="1599" dirty="0">
                <a:solidFill>
                  <a:srgbClr val="201E1E"/>
                </a:solidFill>
                <a:latin typeface="Open Sans"/>
                <a:ea typeface="Open Sans"/>
                <a:cs typeface="Open Sans"/>
                <a:sym typeface="Open Sans"/>
              </a:rPr>
              <a:t>1. </a:t>
            </a:r>
            <a:r>
              <a:rPr lang="en-US" sz="1599" dirty="0" err="1">
                <a:solidFill>
                  <a:srgbClr val="201E1E"/>
                </a:solidFill>
                <a:latin typeface="Open Sans"/>
                <a:ea typeface="Open Sans"/>
                <a:cs typeface="Open Sans"/>
                <a:sym typeface="Open Sans"/>
              </a:rPr>
              <a:t>vara</a:t>
            </a:r>
            <a:endParaRPr lang="en-US" sz="1599" dirty="0">
              <a:solidFill>
                <a:srgbClr val="201E1E"/>
              </a:solidFill>
              <a:latin typeface="Open Sans"/>
              <a:ea typeface="Open Sans"/>
              <a:cs typeface="Open Sans"/>
              <a:sym typeface="Open Sans"/>
            </a:endParaRPr>
          </a:p>
        </p:txBody>
      </p:sp>
      <p:sp>
        <p:nvSpPr>
          <p:cNvPr id="34" name="TextBox 34"/>
          <p:cNvSpPr txBox="1">
            <a:spLocks noChangeAspect="1"/>
          </p:cNvSpPr>
          <p:nvPr/>
        </p:nvSpPr>
        <p:spPr>
          <a:xfrm>
            <a:off x="4954810" y="8344580"/>
            <a:ext cx="1768044" cy="546688"/>
          </a:xfrm>
          <a:prstGeom prst="rect">
            <a:avLst/>
          </a:prstGeom>
        </p:spPr>
        <p:txBody>
          <a:bodyPr wrap="square" lIns="0" tIns="0" rIns="0" bIns="0" rtlCol="0" anchor="t">
            <a:spAutoFit/>
          </a:bodyPr>
          <a:lstStyle/>
          <a:p>
            <a:pPr algn="ctr">
              <a:lnSpc>
                <a:spcPts val="2239"/>
              </a:lnSpc>
              <a:spcBef>
                <a:spcPct val="0"/>
              </a:spcBef>
            </a:pPr>
            <a:r>
              <a:rPr lang="en-US" sz="1599" b="1" dirty="0">
                <a:solidFill>
                  <a:srgbClr val="F66530"/>
                </a:solidFill>
                <a:latin typeface="Open Sans Bold"/>
                <a:ea typeface="Open Sans Bold"/>
                <a:cs typeface="Open Sans Bold"/>
                <a:sym typeface="Open Sans Bold"/>
              </a:rPr>
              <a:t>Odd Joar Svensson</a:t>
            </a:r>
          </a:p>
        </p:txBody>
      </p:sp>
      <p:sp>
        <p:nvSpPr>
          <p:cNvPr id="35" name="TextBox 35"/>
          <p:cNvSpPr txBox="1">
            <a:spLocks noChangeAspect="1"/>
          </p:cNvSpPr>
          <p:nvPr/>
        </p:nvSpPr>
        <p:spPr>
          <a:xfrm>
            <a:off x="8440305" y="8948228"/>
            <a:ext cx="1719510" cy="264560"/>
          </a:xfrm>
          <a:prstGeom prst="rect">
            <a:avLst/>
          </a:prstGeom>
        </p:spPr>
        <p:txBody>
          <a:bodyPr wrap="square" lIns="0" tIns="0" rIns="0" bIns="0" rtlCol="0" anchor="t">
            <a:spAutoFit/>
          </a:bodyPr>
          <a:lstStyle/>
          <a:p>
            <a:pPr algn="ctr">
              <a:lnSpc>
                <a:spcPts val="2239"/>
              </a:lnSpc>
            </a:pPr>
            <a:r>
              <a:rPr lang="en-US" sz="1599" dirty="0">
                <a:solidFill>
                  <a:srgbClr val="201E1E"/>
                </a:solidFill>
                <a:latin typeface="Open Sans"/>
                <a:ea typeface="Open Sans"/>
                <a:cs typeface="Open Sans"/>
                <a:sym typeface="Open Sans"/>
              </a:rPr>
              <a:t>2. </a:t>
            </a:r>
            <a:r>
              <a:rPr lang="en-US" sz="1599" dirty="0" err="1">
                <a:solidFill>
                  <a:srgbClr val="201E1E"/>
                </a:solidFill>
                <a:latin typeface="Open Sans"/>
                <a:ea typeface="Open Sans"/>
                <a:cs typeface="Open Sans"/>
                <a:sym typeface="Open Sans"/>
              </a:rPr>
              <a:t>vara</a:t>
            </a:r>
            <a:endParaRPr lang="en-US" sz="1599" dirty="0">
              <a:solidFill>
                <a:srgbClr val="201E1E"/>
              </a:solidFill>
              <a:latin typeface="Open Sans"/>
              <a:ea typeface="Open Sans"/>
              <a:cs typeface="Open Sans"/>
              <a:sym typeface="Open Sans"/>
            </a:endParaRPr>
          </a:p>
        </p:txBody>
      </p:sp>
      <p:sp>
        <p:nvSpPr>
          <p:cNvPr id="36" name="TextBox 36"/>
          <p:cNvSpPr txBox="1">
            <a:spLocks noChangeAspect="1"/>
          </p:cNvSpPr>
          <p:nvPr/>
        </p:nvSpPr>
        <p:spPr>
          <a:xfrm>
            <a:off x="8438613" y="8337857"/>
            <a:ext cx="1768044" cy="546688"/>
          </a:xfrm>
          <a:prstGeom prst="rect">
            <a:avLst/>
          </a:prstGeom>
        </p:spPr>
        <p:txBody>
          <a:bodyPr wrap="square" lIns="0" tIns="0" rIns="0" bIns="0" rtlCol="0" anchor="t">
            <a:spAutoFit/>
          </a:bodyPr>
          <a:lstStyle/>
          <a:p>
            <a:pPr algn="ctr">
              <a:lnSpc>
                <a:spcPts val="2239"/>
              </a:lnSpc>
              <a:spcBef>
                <a:spcPct val="0"/>
              </a:spcBef>
            </a:pPr>
            <a:r>
              <a:rPr lang="en-US" sz="1599" b="1" dirty="0">
                <a:solidFill>
                  <a:srgbClr val="F66530"/>
                </a:solidFill>
                <a:latin typeface="Open Sans Bold"/>
                <a:ea typeface="Open Sans Bold"/>
                <a:cs typeface="Open Sans Bold"/>
                <a:sym typeface="Open Sans Bold"/>
              </a:rPr>
              <a:t>Silje </a:t>
            </a:r>
            <a:br>
              <a:rPr lang="en-US" sz="1599" b="1" dirty="0">
                <a:solidFill>
                  <a:srgbClr val="F66530"/>
                </a:solidFill>
                <a:latin typeface="Open Sans Bold"/>
                <a:ea typeface="Open Sans Bold"/>
                <a:cs typeface="Open Sans Bold"/>
                <a:sym typeface="Open Sans Bold"/>
              </a:rPr>
            </a:br>
            <a:r>
              <a:rPr lang="en-US" sz="1599" b="1" dirty="0">
                <a:solidFill>
                  <a:srgbClr val="F66530"/>
                </a:solidFill>
                <a:latin typeface="Open Sans Bold"/>
                <a:ea typeface="Open Sans Bold"/>
                <a:cs typeface="Open Sans Bold"/>
                <a:sym typeface="Open Sans Bold"/>
              </a:rPr>
              <a:t>Lunden</a:t>
            </a:r>
          </a:p>
        </p:txBody>
      </p:sp>
      <p:grpSp>
        <p:nvGrpSpPr>
          <p:cNvPr id="37" name="Group 37"/>
          <p:cNvGrpSpPr/>
          <p:nvPr/>
        </p:nvGrpSpPr>
        <p:grpSpPr>
          <a:xfrm>
            <a:off x="7911827" y="2483772"/>
            <a:ext cx="2456399" cy="2647212"/>
            <a:chOff x="0" y="0"/>
            <a:chExt cx="3275199" cy="3529616"/>
          </a:xfrm>
        </p:grpSpPr>
        <p:pic>
          <p:nvPicPr>
            <p:cNvPr id="38" name="Picture 38"/>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a:xfrm>
              <a:off x="0" y="0"/>
              <a:ext cx="3275199" cy="3529616"/>
            </a:xfrm>
            <a:prstGeom prst="rect">
              <a:avLst/>
            </a:prstGeom>
          </p:spPr>
        </p:pic>
      </p:grpSp>
      <p:pic>
        <p:nvPicPr>
          <p:cNvPr id="1026" name="Picture 2">
            <a:extLst>
              <a:ext uri="{FF2B5EF4-FFF2-40B4-BE49-F238E27FC236}">
                <a16:creationId xmlns:a16="http://schemas.microsoft.com/office/drawing/2014/main" id="{02188FD7-17C6-5D40-A3D6-D2A33AD2F99E}"/>
              </a:ext>
            </a:extLst>
          </p:cNvPr>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a:fillRect/>
          </a:stretch>
        </p:blipFill>
        <p:spPr bwMode="auto">
          <a:xfrm>
            <a:off x="11589480" y="2451637"/>
            <a:ext cx="2456497" cy="264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e 9" descr="Et bilde som inneholder Menneskeansikt, person, mann, Kinn&#10;&#10;KI-generert innhold kan være feil.">
            <a:extLst>
              <a:ext uri="{FF2B5EF4-FFF2-40B4-BE49-F238E27FC236}">
                <a16:creationId xmlns:a16="http://schemas.microsoft.com/office/drawing/2014/main" id="{9EFCC520-DF40-64EB-2FD1-A7AE0933ED7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11589481" y="6355213"/>
            <a:ext cx="1775637" cy="1912616"/>
          </a:xfrm>
          <a:prstGeom prst="rect">
            <a:avLst/>
          </a:prstGeom>
        </p:spPr>
      </p:pic>
      <p:sp>
        <p:nvSpPr>
          <p:cNvPr id="11" name="TextBox 33">
            <a:extLst>
              <a:ext uri="{FF2B5EF4-FFF2-40B4-BE49-F238E27FC236}">
                <a16:creationId xmlns:a16="http://schemas.microsoft.com/office/drawing/2014/main" id="{DAA781FD-E4C6-1400-D8CF-67E17D59ACEB}"/>
              </a:ext>
            </a:extLst>
          </p:cNvPr>
          <p:cNvSpPr txBox="1">
            <a:spLocks noChangeAspect="1"/>
          </p:cNvSpPr>
          <p:nvPr/>
        </p:nvSpPr>
        <p:spPr>
          <a:xfrm>
            <a:off x="11589480" y="8934358"/>
            <a:ext cx="1775637" cy="264560"/>
          </a:xfrm>
          <a:prstGeom prst="rect">
            <a:avLst/>
          </a:prstGeom>
        </p:spPr>
        <p:txBody>
          <a:bodyPr wrap="square" lIns="0" tIns="0" rIns="0" bIns="0" rtlCol="0" anchor="t">
            <a:spAutoFit/>
          </a:bodyPr>
          <a:lstStyle/>
          <a:p>
            <a:pPr algn="ctr">
              <a:lnSpc>
                <a:spcPts val="2239"/>
              </a:lnSpc>
            </a:pPr>
            <a:r>
              <a:rPr lang="en-US" sz="1599" dirty="0">
                <a:solidFill>
                  <a:srgbClr val="201E1E"/>
                </a:solidFill>
                <a:latin typeface="Open Sans"/>
                <a:ea typeface="Open Sans"/>
                <a:cs typeface="Open Sans"/>
                <a:sym typeface="Open Sans"/>
              </a:rPr>
              <a:t>3. </a:t>
            </a:r>
            <a:r>
              <a:rPr lang="en-US" sz="1599" dirty="0" err="1">
                <a:solidFill>
                  <a:srgbClr val="201E1E"/>
                </a:solidFill>
                <a:latin typeface="Open Sans"/>
                <a:ea typeface="Open Sans"/>
                <a:cs typeface="Open Sans"/>
                <a:sym typeface="Open Sans"/>
              </a:rPr>
              <a:t>vara</a:t>
            </a:r>
            <a:endParaRPr lang="en-US" sz="1599" dirty="0">
              <a:solidFill>
                <a:srgbClr val="201E1E"/>
              </a:solidFill>
              <a:latin typeface="Open Sans"/>
              <a:ea typeface="Open Sans"/>
              <a:cs typeface="Open Sans"/>
              <a:sym typeface="Open Sans"/>
            </a:endParaRPr>
          </a:p>
        </p:txBody>
      </p:sp>
      <p:sp>
        <p:nvSpPr>
          <p:cNvPr id="12" name="TextBox 34">
            <a:extLst>
              <a:ext uri="{FF2B5EF4-FFF2-40B4-BE49-F238E27FC236}">
                <a16:creationId xmlns:a16="http://schemas.microsoft.com/office/drawing/2014/main" id="{AA5ADDC2-8539-A0A8-DB31-84A061988862}"/>
              </a:ext>
            </a:extLst>
          </p:cNvPr>
          <p:cNvSpPr txBox="1">
            <a:spLocks noChangeAspect="1"/>
          </p:cNvSpPr>
          <p:nvPr/>
        </p:nvSpPr>
        <p:spPr>
          <a:xfrm>
            <a:off x="11589133" y="8345835"/>
            <a:ext cx="1768044" cy="546688"/>
          </a:xfrm>
          <a:prstGeom prst="rect">
            <a:avLst/>
          </a:prstGeom>
        </p:spPr>
        <p:txBody>
          <a:bodyPr wrap="square" lIns="0" tIns="0" rIns="0" bIns="0" rtlCol="0" anchor="t">
            <a:spAutoFit/>
          </a:bodyPr>
          <a:lstStyle/>
          <a:p>
            <a:pPr algn="ctr">
              <a:lnSpc>
                <a:spcPts val="2239"/>
              </a:lnSpc>
              <a:spcBef>
                <a:spcPct val="0"/>
              </a:spcBef>
            </a:pPr>
            <a:r>
              <a:rPr lang="en-US" sz="1599" b="1" dirty="0">
                <a:solidFill>
                  <a:srgbClr val="F66530"/>
                </a:solidFill>
                <a:latin typeface="Open Sans Bold"/>
                <a:ea typeface="Open Sans Bold"/>
                <a:cs typeface="Open Sans Bold"/>
                <a:sym typeface="Open Sans Bold"/>
              </a:rPr>
              <a:t>Per Øyvind Asbjørnsen</a:t>
            </a: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E2F86-6046-93F5-100A-BA18D61BA87B}"/>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3A3F2D23-8518-5AAB-AA9B-9026D8F17ADD}"/>
              </a:ext>
            </a:extLst>
          </p:cNvPr>
          <p:cNvGrpSpPr/>
          <p:nvPr/>
        </p:nvGrpSpPr>
        <p:grpSpPr>
          <a:xfrm>
            <a:off x="0" y="0"/>
            <a:ext cx="4472538" cy="10287000"/>
            <a:chOff x="0" y="0"/>
            <a:chExt cx="1177952" cy="2709333"/>
          </a:xfrm>
        </p:grpSpPr>
        <p:sp>
          <p:nvSpPr>
            <p:cNvPr id="5" name="Freeform 5">
              <a:extLst>
                <a:ext uri="{FF2B5EF4-FFF2-40B4-BE49-F238E27FC236}">
                  <a16:creationId xmlns:a16="http://schemas.microsoft.com/office/drawing/2014/main" id="{DEF536B5-13BE-D7D5-767A-DCD45EB89092}"/>
                </a:ext>
              </a:extLst>
            </p:cNvPr>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201E1E"/>
            </a:solidFill>
          </p:spPr>
          <p:txBody>
            <a:bodyPr/>
            <a:lstStyle/>
            <a:p>
              <a:endParaRPr lang="nb-NO"/>
            </a:p>
          </p:txBody>
        </p:sp>
        <p:sp>
          <p:nvSpPr>
            <p:cNvPr id="6" name="TextBox 6">
              <a:extLst>
                <a:ext uri="{FF2B5EF4-FFF2-40B4-BE49-F238E27FC236}">
                  <a16:creationId xmlns:a16="http://schemas.microsoft.com/office/drawing/2014/main" id="{74745A77-6475-C5AD-3437-86769C8C1150}"/>
                </a:ext>
              </a:extLst>
            </p:cNvPr>
            <p:cNvSpPr txBox="1"/>
            <p:nvPr/>
          </p:nvSpPr>
          <p:spPr>
            <a:xfrm>
              <a:off x="0" y="-38100"/>
              <a:ext cx="1177952" cy="2747433"/>
            </a:xfrm>
            <a:prstGeom prst="rect">
              <a:avLst/>
            </a:prstGeom>
          </p:spPr>
          <p:txBody>
            <a:bodyPr lIns="50800" tIns="50800" rIns="50800" bIns="50800" rtlCol="0" anchor="ctr"/>
            <a:lstStyle/>
            <a:p>
              <a:pPr algn="ctr">
                <a:lnSpc>
                  <a:spcPts val="2659"/>
                </a:lnSpc>
              </a:pPr>
              <a:endParaRPr/>
            </a:p>
          </p:txBody>
        </p:sp>
      </p:grpSp>
      <p:sp>
        <p:nvSpPr>
          <p:cNvPr id="7" name="Freeform 7">
            <a:extLst>
              <a:ext uri="{FF2B5EF4-FFF2-40B4-BE49-F238E27FC236}">
                <a16:creationId xmlns:a16="http://schemas.microsoft.com/office/drawing/2014/main" id="{CBA096E9-DEEF-2BC0-C9C2-2646AAB4BAF8}"/>
              </a:ext>
            </a:extLst>
          </p:cNvPr>
          <p:cNvSpPr/>
          <p:nvPr/>
        </p:nvSpPr>
        <p:spPr>
          <a:xfrm flipH="1">
            <a:off x="399607" y="3983334"/>
            <a:ext cx="7372808" cy="4496174"/>
          </a:xfrm>
          <a:custGeom>
            <a:avLst/>
            <a:gdLst/>
            <a:ahLst/>
            <a:cxnLst/>
            <a:rect l="l" t="t" r="r" b="b"/>
            <a:pathLst>
              <a:path w="7372808" h="4496174">
                <a:moveTo>
                  <a:pt x="7372808" y="0"/>
                </a:moveTo>
                <a:lnTo>
                  <a:pt x="0" y="0"/>
                </a:lnTo>
                <a:lnTo>
                  <a:pt x="0" y="4496174"/>
                </a:lnTo>
                <a:lnTo>
                  <a:pt x="7372808" y="4496174"/>
                </a:lnTo>
                <a:lnTo>
                  <a:pt x="7372808" y="0"/>
                </a:lnTo>
                <a:close/>
              </a:path>
            </a:pathLst>
          </a:custGeom>
          <a:blipFill>
            <a:blip r:embed="rId3" cstate="email">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endParaRPr lang="nb-NO"/>
          </a:p>
        </p:txBody>
      </p:sp>
      <p:sp>
        <p:nvSpPr>
          <p:cNvPr id="8" name="Freeform 8">
            <a:extLst>
              <a:ext uri="{FF2B5EF4-FFF2-40B4-BE49-F238E27FC236}">
                <a16:creationId xmlns:a16="http://schemas.microsoft.com/office/drawing/2014/main" id="{D8479093-C43D-B932-FEE4-3FF72CEBF7E2}"/>
              </a:ext>
            </a:extLst>
          </p:cNvPr>
          <p:cNvSpPr/>
          <p:nvPr/>
        </p:nvSpPr>
        <p:spPr>
          <a:xfrm>
            <a:off x="6600653" y="3132211"/>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9" name="Freeform 9">
            <a:extLst>
              <a:ext uri="{FF2B5EF4-FFF2-40B4-BE49-F238E27FC236}">
                <a16:creationId xmlns:a16="http://schemas.microsoft.com/office/drawing/2014/main" id="{DFB6D9D5-CAB3-A1A4-421C-1DE836355E76}"/>
              </a:ext>
            </a:extLst>
          </p:cNvPr>
          <p:cNvSpPr/>
          <p:nvPr/>
        </p:nvSpPr>
        <p:spPr>
          <a:xfrm>
            <a:off x="6600653" y="86551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grpSp>
        <p:nvGrpSpPr>
          <p:cNvPr id="10" name="Group 10">
            <a:extLst>
              <a:ext uri="{FF2B5EF4-FFF2-40B4-BE49-F238E27FC236}">
                <a16:creationId xmlns:a16="http://schemas.microsoft.com/office/drawing/2014/main" id="{6C74BFB0-F9A9-A456-756D-544C13A30545}"/>
              </a:ext>
            </a:extLst>
          </p:cNvPr>
          <p:cNvGrpSpPr/>
          <p:nvPr/>
        </p:nvGrpSpPr>
        <p:grpSpPr>
          <a:xfrm>
            <a:off x="8494471" y="912142"/>
            <a:ext cx="1245141" cy="47625"/>
            <a:chOff x="0" y="0"/>
            <a:chExt cx="327938" cy="12543"/>
          </a:xfrm>
        </p:grpSpPr>
        <p:sp>
          <p:nvSpPr>
            <p:cNvPr id="11" name="Freeform 11">
              <a:extLst>
                <a:ext uri="{FF2B5EF4-FFF2-40B4-BE49-F238E27FC236}">
                  <a16:creationId xmlns:a16="http://schemas.microsoft.com/office/drawing/2014/main" id="{F4F398B6-E349-AFB2-3814-B052D9A96161}"/>
                </a:ext>
              </a:extLst>
            </p:cNvPr>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12" name="TextBox 12">
              <a:extLst>
                <a:ext uri="{FF2B5EF4-FFF2-40B4-BE49-F238E27FC236}">
                  <a16:creationId xmlns:a16="http://schemas.microsoft.com/office/drawing/2014/main" id="{5666162A-15B8-ED0F-19A6-F5DB282A1F11}"/>
                </a:ext>
              </a:extLst>
            </p:cNvPr>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a:extLst>
              <a:ext uri="{FF2B5EF4-FFF2-40B4-BE49-F238E27FC236}">
                <a16:creationId xmlns:a16="http://schemas.microsoft.com/office/drawing/2014/main" id="{F7CB226F-DC9A-697B-7E60-3CDBB978B903}"/>
              </a:ext>
            </a:extLst>
          </p:cNvPr>
          <p:cNvGrpSpPr/>
          <p:nvPr/>
        </p:nvGrpSpPr>
        <p:grpSpPr>
          <a:xfrm>
            <a:off x="12171437" y="194247"/>
            <a:ext cx="5882800" cy="646847"/>
            <a:chOff x="0" y="0"/>
            <a:chExt cx="7843734" cy="862463"/>
          </a:xfrm>
        </p:grpSpPr>
        <p:sp>
          <p:nvSpPr>
            <p:cNvPr id="14" name="TextBox 14">
              <a:extLst>
                <a:ext uri="{FF2B5EF4-FFF2-40B4-BE49-F238E27FC236}">
                  <a16:creationId xmlns:a16="http://schemas.microsoft.com/office/drawing/2014/main" id="{8CDD202F-CB76-86B3-BA80-6B64005C7C49}"/>
                </a:ext>
              </a:extLst>
            </p:cNvPr>
            <p:cNvSpPr txBox="1"/>
            <p:nvPr/>
          </p:nvSpPr>
          <p:spPr>
            <a:xfrm>
              <a:off x="0" y="12513"/>
              <a:ext cx="6992268" cy="808863"/>
            </a:xfrm>
            <a:prstGeom prst="rect">
              <a:avLst/>
            </a:prstGeom>
          </p:spPr>
          <p:txBody>
            <a:bodyPr lIns="0" tIns="0" rIns="0" bIns="0" rtlCol="0" anchor="t">
              <a:spAutoFit/>
            </a:bodyPr>
            <a:lstStyle/>
            <a:p>
              <a:pPr algn="r">
                <a:lnSpc>
                  <a:spcPts val="2502"/>
                </a:lnSpc>
              </a:pPr>
              <a:r>
                <a:rPr lang="en-US" sz="1800" b="1" dirty="0">
                  <a:solidFill>
                    <a:srgbClr val="201E1E"/>
                  </a:solidFill>
                  <a:latin typeface="Open Sans Bold"/>
                  <a:ea typeface="Open Sans Bold"/>
                  <a:cs typeface="Open Sans Bold"/>
                  <a:sym typeface="Open Sans Bold"/>
                </a:rPr>
                <a:t>HV-07</a:t>
              </a:r>
            </a:p>
            <a:p>
              <a:pPr algn="r">
                <a:lnSpc>
                  <a:spcPts val="2502"/>
                </a:lnSpc>
              </a:pPr>
              <a:r>
                <a:rPr lang="en-US" sz="1800" dirty="0">
                  <a:solidFill>
                    <a:srgbClr val="201E1E"/>
                  </a:solidFill>
                  <a:latin typeface="Open Sans"/>
                  <a:ea typeface="Open Sans"/>
                  <a:cs typeface="Open Sans"/>
                  <a:sym typeface="Open Sans"/>
                </a:rPr>
                <a:t>DISTRIKTSRÅDET, AGDER HEIMEVERNSDISTRIKT</a:t>
              </a:r>
            </a:p>
          </p:txBody>
        </p:sp>
        <p:sp>
          <p:nvSpPr>
            <p:cNvPr id="15" name="Freeform 15">
              <a:extLst>
                <a:ext uri="{FF2B5EF4-FFF2-40B4-BE49-F238E27FC236}">
                  <a16:creationId xmlns:a16="http://schemas.microsoft.com/office/drawing/2014/main" id="{CAFB93A5-6B1B-A688-9EA2-2B45F489326B}"/>
                </a:ext>
              </a:extLst>
            </p:cNvPr>
            <p:cNvSpPr/>
            <p:nvPr/>
          </p:nvSpPr>
          <p:spPr>
            <a:xfrm>
              <a:off x="7130095"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6" cstate="print">
                <a:extLst>
                  <a:ext uri="{28A0092B-C50C-407E-A947-70E740481C1C}">
                    <a14:useLocalDpi xmlns:a14="http://schemas.microsoft.com/office/drawing/2010/main" val="0"/>
                  </a:ext>
                </a:extLst>
              </a:blip>
              <a:stretch>
                <a:fillRect/>
              </a:stretch>
            </a:blipFill>
          </p:spPr>
          <p:txBody>
            <a:bodyPr/>
            <a:lstStyle/>
            <a:p>
              <a:endParaRPr lang="nb-NO"/>
            </a:p>
          </p:txBody>
        </p:sp>
      </p:grpSp>
      <p:sp>
        <p:nvSpPr>
          <p:cNvPr id="16" name="TextBox 16">
            <a:extLst>
              <a:ext uri="{FF2B5EF4-FFF2-40B4-BE49-F238E27FC236}">
                <a16:creationId xmlns:a16="http://schemas.microsoft.com/office/drawing/2014/main" id="{1A0DDF0D-38F2-842F-93DB-39FF72E4AAE0}"/>
              </a:ext>
            </a:extLst>
          </p:cNvPr>
          <p:cNvSpPr txBox="1"/>
          <p:nvPr/>
        </p:nvSpPr>
        <p:spPr>
          <a:xfrm>
            <a:off x="8494471" y="1239039"/>
            <a:ext cx="8246066" cy="941070"/>
          </a:xfrm>
          <a:prstGeom prst="rect">
            <a:avLst/>
          </a:prstGeom>
        </p:spPr>
        <p:txBody>
          <a:bodyPr lIns="0" tIns="0" rIns="0" bIns="0" rtlCol="0" anchor="t">
            <a:spAutoFit/>
          </a:bodyPr>
          <a:lstStyle/>
          <a:p>
            <a:pPr algn="l">
              <a:lnSpc>
                <a:spcPts val="7440"/>
              </a:lnSpc>
            </a:pPr>
            <a:r>
              <a:rPr lang="en-US" sz="6000" b="1" dirty="0">
                <a:solidFill>
                  <a:srgbClr val="000000"/>
                </a:solidFill>
                <a:latin typeface="Inter Bold"/>
                <a:ea typeface="Inter Bold"/>
                <a:cs typeface="Inter Bold"/>
                <a:sym typeface="Inter Bold"/>
              </a:rPr>
              <a:t>DISTRIKTSRÅDETS</a:t>
            </a:r>
          </a:p>
          <a:p>
            <a:pPr algn="l">
              <a:lnSpc>
                <a:spcPts val="7440"/>
              </a:lnSpc>
            </a:pPr>
            <a:r>
              <a:rPr lang="en-US" sz="6000" b="1" dirty="0">
                <a:solidFill>
                  <a:srgbClr val="000000"/>
                </a:solidFill>
                <a:latin typeface="Inter Bold"/>
                <a:ea typeface="Inter Bold"/>
                <a:cs typeface="Inter Bold"/>
                <a:sym typeface="Inter Bold"/>
              </a:rPr>
              <a:t>MANDAT</a:t>
            </a:r>
          </a:p>
        </p:txBody>
      </p:sp>
      <p:sp>
        <p:nvSpPr>
          <p:cNvPr id="17" name="TextBox 17">
            <a:extLst>
              <a:ext uri="{FF2B5EF4-FFF2-40B4-BE49-F238E27FC236}">
                <a16:creationId xmlns:a16="http://schemas.microsoft.com/office/drawing/2014/main" id="{960283C3-98B0-5B8A-6BFC-F7AC5DE13D99}"/>
              </a:ext>
            </a:extLst>
          </p:cNvPr>
          <p:cNvSpPr txBox="1"/>
          <p:nvPr/>
        </p:nvSpPr>
        <p:spPr>
          <a:xfrm>
            <a:off x="8494471" y="3962118"/>
            <a:ext cx="9679229" cy="5480924"/>
          </a:xfrm>
          <a:prstGeom prst="rect">
            <a:avLst/>
          </a:prstGeom>
        </p:spPr>
        <p:txBody>
          <a:bodyPr wrap="square" lIns="0" tIns="0" rIns="0" bIns="0" rtlCol="0" anchor="t">
            <a:spAutoFit/>
          </a:bodyPr>
          <a:lstStyle/>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Styrke samarbeidet mellom Heimevernet og det sivile samfunn</a:t>
            </a:r>
          </a:p>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Følge med på Heimevernet i distriktet</a:t>
            </a:r>
            <a:endParaRPr lang="nb-NO" sz="2400" u="sng" dirty="0">
              <a:latin typeface="Open Sans" panose="020B0606030504020204" pitchFamily="34" charset="0"/>
              <a:ea typeface="Open Sans" panose="020B0606030504020204" pitchFamily="34" charset="0"/>
              <a:cs typeface="Open Sans" panose="020B0606030504020204" pitchFamily="34" charset="0"/>
            </a:endParaRPr>
          </a:p>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Gi råd og innspill til HV-distriktssjefen</a:t>
            </a:r>
          </a:p>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Bidra til økt forsvarsvilje og engasjement</a:t>
            </a:r>
          </a:p>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Være bindeledd mellom HV og sivilsamfunnet</a:t>
            </a:r>
          </a:p>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Delta i prosesser ved tilsetting av HV-distriktssjef</a:t>
            </a:r>
          </a:p>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Arrangere og gjennomføre distriktsrådsmøter</a:t>
            </a:r>
          </a:p>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Sikre god representasjon og likestilling</a:t>
            </a:r>
          </a:p>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Behandle hastesaker mellom møtene</a:t>
            </a:r>
          </a:p>
          <a:p>
            <a:pPr marL="514350" lvl="0" indent="-514350">
              <a:lnSpc>
                <a:spcPct val="150000"/>
              </a:lnSpc>
              <a:buFont typeface="+mj-lt"/>
              <a:buAutoNum type="arabicPeriod"/>
            </a:pPr>
            <a:r>
              <a:rPr lang="nb-NO" sz="2400" dirty="0">
                <a:latin typeface="Open Sans" panose="020B0606030504020204" pitchFamily="34" charset="0"/>
                <a:ea typeface="Open Sans" panose="020B0606030504020204" pitchFamily="34" charset="0"/>
                <a:cs typeface="Open Sans" panose="020B0606030504020204" pitchFamily="34" charset="0"/>
              </a:rPr>
              <a:t>Bidra til utvikling og erfaringsutveksling</a:t>
            </a:r>
          </a:p>
        </p:txBody>
      </p:sp>
      <p:sp>
        <p:nvSpPr>
          <p:cNvPr id="18" name="TextBox 18">
            <a:extLst>
              <a:ext uri="{FF2B5EF4-FFF2-40B4-BE49-F238E27FC236}">
                <a16:creationId xmlns:a16="http://schemas.microsoft.com/office/drawing/2014/main" id="{4A16F496-D7D7-59E6-912E-4E799CB9C349}"/>
              </a:ext>
            </a:extLst>
          </p:cNvPr>
          <p:cNvSpPr txBox="1"/>
          <p:nvPr/>
        </p:nvSpPr>
        <p:spPr>
          <a:xfrm>
            <a:off x="8494471" y="3019778"/>
            <a:ext cx="8246066" cy="942340"/>
          </a:xfrm>
          <a:prstGeom prst="rect">
            <a:avLst/>
          </a:prstGeom>
        </p:spPr>
        <p:txBody>
          <a:bodyPr lIns="0" tIns="0" rIns="0" bIns="0" rtlCol="0" anchor="t">
            <a:spAutoFit/>
          </a:bodyPr>
          <a:lstStyle/>
          <a:p>
            <a:pPr algn="l">
              <a:lnSpc>
                <a:spcPts val="2480"/>
              </a:lnSpc>
            </a:pPr>
            <a:r>
              <a:rPr lang="en-US" sz="2000" dirty="0" err="1">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Forskrift</a:t>
            </a:r>
            <a:r>
              <a:rPr lang="en-US" sz="2000" dirty="0">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 21.09.2021 nr.2796 </a:t>
            </a:r>
            <a:r>
              <a:rPr lang="en-US" sz="2000" dirty="0" err="1">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Instruks</a:t>
            </a:r>
            <a:r>
              <a:rPr lang="en-US" sz="2000" dirty="0">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 for </a:t>
            </a:r>
            <a:r>
              <a:rPr lang="en-US" sz="2000" dirty="0" err="1">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råd</a:t>
            </a:r>
            <a:r>
              <a:rPr lang="en-US" sz="2000" dirty="0">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 </a:t>
            </a:r>
            <a:r>
              <a:rPr lang="en-US" sz="2000" dirty="0" err="1">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utvalg</a:t>
            </a:r>
            <a:r>
              <a:rPr lang="en-US" sz="2000" dirty="0">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 og </a:t>
            </a:r>
            <a:r>
              <a:rPr lang="en-US" sz="2000" dirty="0" err="1">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nemnder</a:t>
            </a:r>
            <a:r>
              <a:rPr lang="en-US" sz="2000" dirty="0">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 i </a:t>
            </a:r>
            <a:r>
              <a:rPr lang="en-US" sz="2000" dirty="0" err="1">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Heimevernet</a:t>
            </a:r>
            <a:r>
              <a:rPr lang="en-US" sz="2000" dirty="0">
                <a:solidFill>
                  <a:srgbClr val="F66530"/>
                </a:solidFill>
                <a:latin typeface="Open Sans"/>
                <a:ea typeface="Open Sans"/>
                <a:cs typeface="Open Sans"/>
                <a:sym typeface="Inter Bold"/>
                <a:hlinkClick r:id="rId7" tooltip="https://lovdata.no/dokument/INS/forskrift/2021-09-10-2796/KAPITTEL_3#KAPITTEL_3">
                  <a:extLst>
                    <a:ext uri="{A12FA001-AC4F-418D-AE19-62706E023703}">
                      <ahyp:hlinkClr xmlns:ahyp="http://schemas.microsoft.com/office/drawing/2018/hyperlinkcolor" val="tx"/>
                    </a:ext>
                  </a:extLst>
                </a:hlinkClick>
              </a:rPr>
              <a:t>, § 3.2</a:t>
            </a:r>
          </a:p>
          <a:p>
            <a:pPr algn="l">
              <a:lnSpc>
                <a:spcPts val="2480"/>
              </a:lnSpc>
            </a:pPr>
            <a:endParaRPr lang="en-US" sz="2000" dirty="0">
              <a:solidFill>
                <a:srgbClr val="0000FF"/>
              </a:solidFill>
              <a:latin typeface="Inter Bold"/>
              <a:ea typeface="Inter Bold"/>
              <a:cs typeface="Inter Bold"/>
              <a:sym typeface="Inter Bold"/>
              <a:hlinkClick r:id="rId7" tooltip="https://lovdata.no/dokument/INS/forskrift/2021-09-10-2796/KAPITTEL_3#KAPITTEL_3">
                <a:extLst>
                  <a:ext uri="{A12FA001-AC4F-418D-AE19-62706E023703}">
                    <ahyp:hlinkClr xmlns:ahyp="http://schemas.microsoft.com/office/drawing/2018/hyperlinkcolor" val="tx"/>
                  </a:ext>
                </a:extLst>
              </a:hlinkClick>
            </a:endParaRPr>
          </a:p>
        </p:txBody>
      </p:sp>
      <p:grpSp>
        <p:nvGrpSpPr>
          <p:cNvPr id="19" name="Group 14">
            <a:extLst>
              <a:ext uri="{FF2B5EF4-FFF2-40B4-BE49-F238E27FC236}">
                <a16:creationId xmlns:a16="http://schemas.microsoft.com/office/drawing/2014/main" id="{9377CEE4-9C28-9D5F-3734-0395DC98256E}"/>
              </a:ext>
            </a:extLst>
          </p:cNvPr>
          <p:cNvGrpSpPr/>
          <p:nvPr/>
        </p:nvGrpSpPr>
        <p:grpSpPr>
          <a:xfrm rot="2700000">
            <a:off x="17974953" y="8288282"/>
            <a:ext cx="930895" cy="929405"/>
            <a:chOff x="0" y="0"/>
            <a:chExt cx="6350000" cy="6339840"/>
          </a:xfrm>
        </p:grpSpPr>
        <p:sp>
          <p:nvSpPr>
            <p:cNvPr id="20" name="Freeform 15">
              <a:extLst>
                <a:ext uri="{FF2B5EF4-FFF2-40B4-BE49-F238E27FC236}">
                  <a16:creationId xmlns:a16="http://schemas.microsoft.com/office/drawing/2014/main" id="{6ECD6E22-33B6-F1EE-BCA0-758DC3559F69}"/>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6530"/>
            </a:solidFill>
          </p:spPr>
          <p:txBody>
            <a:bodyPr/>
            <a:lstStyle/>
            <a:p>
              <a:endParaRPr lang="nb-NO"/>
            </a:p>
          </p:txBody>
        </p:sp>
      </p:grpSp>
    </p:spTree>
    <p:extLst>
      <p:ext uri="{BB962C8B-B14F-4D97-AF65-F5344CB8AC3E}">
        <p14:creationId xmlns:p14="http://schemas.microsoft.com/office/powerpoint/2010/main" val="3592834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1E1E"/>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grpSp>
        <p:nvGrpSpPr>
          <p:cNvPr id="4" name="Group 4"/>
          <p:cNvGrpSpPr/>
          <p:nvPr/>
        </p:nvGrpSpPr>
        <p:grpSpPr>
          <a:xfrm>
            <a:off x="778537" y="1863914"/>
            <a:ext cx="10659922" cy="4403646"/>
            <a:chOff x="0" y="0"/>
            <a:chExt cx="14213229" cy="5871528"/>
          </a:xfrm>
        </p:grpSpPr>
        <p:pic>
          <p:nvPicPr>
            <p:cNvPr id="5" name="Picture 5"/>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0"/>
              <a:ext cx="14213229" cy="5871528"/>
            </a:xfrm>
            <a:prstGeom prst="rect">
              <a:avLst/>
            </a:prstGeom>
            <a:blipFill>
              <a:blip r:embed="rId4" cstate="hqprint">
                <a:extLst>
                  <a:ext uri="{28A0092B-C50C-407E-A947-70E740481C1C}">
                    <a14:useLocalDpi xmlns:a14="http://schemas.microsoft.com/office/drawing/2010/main" val="0"/>
                  </a:ext>
                </a:extLst>
              </a:blip>
              <a:stretch>
                <a:fillRect/>
              </a:stretch>
            </a:blipFill>
            <a:ln w="9525" cap="sq">
              <a:solidFill>
                <a:srgbClr val="FFFFFF"/>
              </a:solidFill>
              <a:prstDash val="solid"/>
              <a:miter/>
            </a:ln>
          </p:spPr>
        </p:pic>
      </p:grpSp>
      <p:grpSp>
        <p:nvGrpSpPr>
          <p:cNvPr id="6" name="Group 6"/>
          <p:cNvGrpSpPr/>
          <p:nvPr/>
        </p:nvGrpSpPr>
        <p:grpSpPr>
          <a:xfrm>
            <a:off x="12171883" y="1863914"/>
            <a:ext cx="5334957" cy="8063527"/>
            <a:chOff x="0" y="0"/>
            <a:chExt cx="7113277" cy="10751369"/>
          </a:xfrm>
        </p:grpSpPr>
        <p:pic>
          <p:nvPicPr>
            <p:cNvPr id="7" name="Picture 7"/>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0" y="0"/>
              <a:ext cx="7113277" cy="10751369"/>
            </a:xfrm>
            <a:prstGeom prst="rect">
              <a:avLst/>
            </a:prstGeom>
            <a:blipFill>
              <a:blip r:embed="rId4" cstate="hqprint">
                <a:extLst>
                  <a:ext uri="{28A0092B-C50C-407E-A947-70E740481C1C}">
                    <a14:useLocalDpi xmlns:a14="http://schemas.microsoft.com/office/drawing/2010/main" val="0"/>
                  </a:ext>
                </a:extLst>
              </a:blip>
              <a:stretch>
                <a:fillRect/>
              </a:stretch>
            </a:blipFill>
            <a:ln w="9525" cap="sq">
              <a:solidFill>
                <a:srgbClr val="FFFFFF"/>
              </a:solidFill>
              <a:prstDash val="solid"/>
              <a:miter/>
            </a:ln>
          </p:spPr>
        </p:pic>
      </p:grpSp>
      <p:grpSp>
        <p:nvGrpSpPr>
          <p:cNvPr id="8" name="Group 8"/>
          <p:cNvGrpSpPr/>
          <p:nvPr/>
        </p:nvGrpSpPr>
        <p:grpSpPr>
          <a:xfrm>
            <a:off x="778537" y="6931709"/>
            <a:ext cx="2869195" cy="2995733"/>
            <a:chOff x="0" y="0"/>
            <a:chExt cx="3825594" cy="3994310"/>
          </a:xfrm>
        </p:grpSpPr>
        <p:pic>
          <p:nvPicPr>
            <p:cNvPr id="9" name="Picture 9"/>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0" y="0"/>
              <a:ext cx="3825594" cy="3994310"/>
            </a:xfrm>
            <a:prstGeom prst="rect">
              <a:avLst/>
            </a:prstGeom>
            <a:blipFill>
              <a:blip r:embed="rId7" cstate="email">
                <a:extLst>
                  <a:ext uri="{28A0092B-C50C-407E-A947-70E740481C1C}">
                    <a14:useLocalDpi xmlns:a14="http://schemas.microsoft.com/office/drawing/2010/main" val="0"/>
                  </a:ext>
                </a:extLst>
              </a:blip>
              <a:stretch>
                <a:fillRect/>
              </a:stretch>
            </a:blipFill>
            <a:ln w="9525" cap="sq">
              <a:solidFill>
                <a:srgbClr val="FFFFFF"/>
              </a:solidFill>
              <a:prstDash val="solid"/>
              <a:miter/>
            </a:ln>
          </p:spPr>
        </p:pic>
      </p:grpSp>
      <p:grpSp>
        <p:nvGrpSpPr>
          <p:cNvPr id="10" name="Group 10"/>
          <p:cNvGrpSpPr/>
          <p:nvPr/>
        </p:nvGrpSpPr>
        <p:grpSpPr>
          <a:xfrm>
            <a:off x="8521429" y="294794"/>
            <a:ext cx="1245141" cy="47625"/>
            <a:chOff x="0" y="0"/>
            <a:chExt cx="327938" cy="12543"/>
          </a:xfrm>
        </p:grpSpPr>
        <p:sp>
          <p:nvSpPr>
            <p:cNvPr id="11" name="Freeform 11"/>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12" name="TextBox 12"/>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5278962"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14" name="Freeform 14"/>
          <p:cNvSpPr/>
          <p:nvPr/>
        </p:nvSpPr>
        <p:spPr>
          <a:xfrm>
            <a:off x="4385358" y="6931709"/>
            <a:ext cx="2868796" cy="2995733"/>
          </a:xfrm>
          <a:custGeom>
            <a:avLst/>
            <a:gdLst/>
            <a:ahLst/>
            <a:cxnLst/>
            <a:rect l="l" t="t" r="r" b="b"/>
            <a:pathLst>
              <a:path w="2868796" h="2995733">
                <a:moveTo>
                  <a:pt x="0" y="0"/>
                </a:moveTo>
                <a:lnTo>
                  <a:pt x="2868795" y="0"/>
                </a:lnTo>
                <a:lnTo>
                  <a:pt x="2868795" y="2995732"/>
                </a:lnTo>
                <a:lnTo>
                  <a:pt x="0" y="2995732"/>
                </a:lnTo>
                <a:lnTo>
                  <a:pt x="0" y="0"/>
                </a:lnTo>
                <a:close/>
              </a:path>
            </a:pathLst>
          </a:custGeom>
          <a:blipFill>
            <a:blip r:embed="rId10" cstate="print">
              <a:extLst>
                <a:ext uri="{28A0092B-C50C-407E-A947-70E740481C1C}">
                  <a14:useLocalDpi xmlns:a14="http://schemas.microsoft.com/office/drawing/2010/main" val="0"/>
                </a:ext>
              </a:extLst>
            </a:blip>
            <a:stretch>
              <a:fillRect l="146"/>
            </a:stretch>
          </a:blipFill>
          <a:ln w="9525" cap="sq">
            <a:solidFill>
              <a:srgbClr val="FFFFFF"/>
            </a:solidFill>
            <a:prstDash val="solid"/>
            <a:miter/>
          </a:ln>
        </p:spPr>
        <p:txBody>
          <a:bodyPr/>
          <a:lstStyle/>
          <a:p>
            <a:endParaRPr lang="nb-NO"/>
          </a:p>
        </p:txBody>
      </p:sp>
      <p:sp>
        <p:nvSpPr>
          <p:cNvPr id="16" name="TextBox 16"/>
          <p:cNvSpPr txBox="1"/>
          <p:nvPr/>
        </p:nvSpPr>
        <p:spPr>
          <a:xfrm>
            <a:off x="0" y="602641"/>
            <a:ext cx="18288000" cy="941070"/>
          </a:xfrm>
          <a:prstGeom prst="rect">
            <a:avLst/>
          </a:prstGeom>
        </p:spPr>
        <p:txBody>
          <a:bodyPr lIns="0" tIns="0" rIns="0" bIns="0" rtlCol="0" anchor="t">
            <a:spAutoFit/>
          </a:bodyPr>
          <a:lstStyle/>
          <a:p>
            <a:pPr algn="ctr">
              <a:lnSpc>
                <a:spcPts val="7440"/>
              </a:lnSpc>
            </a:pPr>
            <a:r>
              <a:rPr lang="en-US" sz="6000" b="1">
                <a:solidFill>
                  <a:srgbClr val="FFFFFF"/>
                </a:solidFill>
                <a:latin typeface="Inter Bold"/>
                <a:ea typeface="Inter Bold"/>
                <a:cs typeface="Inter Bold"/>
                <a:sym typeface="Inter Bold"/>
              </a:rPr>
              <a:t>FANEOVERREKKELSE 5. JUNI 2025</a:t>
            </a:r>
          </a:p>
        </p:txBody>
      </p:sp>
      <p:sp>
        <p:nvSpPr>
          <p:cNvPr id="17" name="Freeform 17"/>
          <p:cNvSpPr/>
          <p:nvPr/>
        </p:nvSpPr>
        <p:spPr>
          <a:xfrm>
            <a:off x="778537" y="7668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18" name="Freeform 18">
            <a:hlinkClick r:id="rId11" tooltip="https://www.canva.com/design/DAGpgbUbkSY/OogJByEsOfA9iLCkYWVYqg/watch?utm_content=DAGpgbUbkSY&amp;utm_campaign=designshare&amp;utm_medium=link2&amp;utm_source=uniquelinks&amp;utlId=h16cac0a91c"/>
          </p:cNvPr>
          <p:cNvSpPr/>
          <p:nvPr/>
        </p:nvSpPr>
        <p:spPr>
          <a:xfrm>
            <a:off x="17871451" y="8429575"/>
            <a:ext cx="518788" cy="389091"/>
          </a:xfrm>
          <a:custGeom>
            <a:avLst/>
            <a:gdLst/>
            <a:ahLst/>
            <a:cxnLst/>
            <a:rect l="l" t="t" r="r" b="b"/>
            <a:pathLst>
              <a:path w="518788" h="389091">
                <a:moveTo>
                  <a:pt x="0" y="0"/>
                </a:moveTo>
                <a:lnTo>
                  <a:pt x="518788" y="0"/>
                </a:lnTo>
                <a:lnTo>
                  <a:pt x="518788" y="389091"/>
                </a:lnTo>
                <a:lnTo>
                  <a:pt x="0" y="3890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b-NO"/>
          </a:p>
        </p:txBody>
      </p:sp>
      <p:pic>
        <p:nvPicPr>
          <p:cNvPr id="20" name="Bilde 19" descr="Et bilde som inneholder utendørs, klær, tre, flagg&#10;&#10;KI-generert innhold kan være feil.">
            <a:extLst>
              <a:ext uri="{FF2B5EF4-FFF2-40B4-BE49-F238E27FC236}">
                <a16:creationId xmlns:a16="http://schemas.microsoft.com/office/drawing/2014/main" id="{3BD3F47A-19F5-C48D-5BAD-04FD5829DAF0}"/>
              </a:ext>
            </a:extLst>
          </p:cNvPr>
          <p:cNvPicPr>
            <a:picLocks noChangeAspect="1"/>
          </p:cNvPicPr>
          <p:nvPr/>
        </p:nvPicPr>
        <p:blipFill>
          <a:blip r:embed="rId14" cstate="print">
            <a:extLst>
              <a:ext uri="{28A0092B-C50C-407E-A947-70E740481C1C}">
                <a14:useLocalDpi xmlns:a14="http://schemas.microsoft.com/office/drawing/2010/main" val="0"/>
              </a:ext>
            </a:extLst>
          </a:blip>
          <a:srcRect l="-1647" b="-218"/>
          <a:stretch>
            <a:fillRect/>
          </a:stretch>
        </p:blipFill>
        <p:spPr>
          <a:xfrm>
            <a:off x="8054357" y="6931709"/>
            <a:ext cx="3366986" cy="2995732"/>
          </a:xfrm>
          <a:prstGeom prst="rect">
            <a:avLst/>
          </a:prstGeom>
          <a:blipFill>
            <a:blip r:embed="rId15" cstate="email">
              <a:extLst>
                <a:ext uri="{28A0092B-C50C-407E-A947-70E740481C1C}">
                  <a14:useLocalDpi xmlns:a14="http://schemas.microsoft.com/office/drawing/2010/main" val="0"/>
                </a:ext>
              </a:extLst>
            </a:blip>
            <a:stretch>
              <a:fillRect/>
            </a:stretch>
          </a:blipFill>
          <a:ln w="9525" cap="sq">
            <a:solidFill>
              <a:srgbClr val="FFFFFF"/>
            </a:solidFill>
            <a:prstDash val="solid"/>
            <a:miter/>
          </a:ln>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grpSp>
        <p:nvGrpSpPr>
          <p:cNvPr id="45" name="Gruppe 44">
            <a:extLst>
              <a:ext uri="{FF2B5EF4-FFF2-40B4-BE49-F238E27FC236}">
                <a16:creationId xmlns:a16="http://schemas.microsoft.com/office/drawing/2014/main" id="{D686CB6A-2280-1A13-B49B-C6ABF8D734DC}"/>
              </a:ext>
            </a:extLst>
          </p:cNvPr>
          <p:cNvGrpSpPr/>
          <p:nvPr/>
        </p:nvGrpSpPr>
        <p:grpSpPr>
          <a:xfrm>
            <a:off x="710471" y="-102603"/>
            <a:ext cx="15511907" cy="10568068"/>
            <a:chOff x="710471" y="-102603"/>
            <a:chExt cx="15511907" cy="10568068"/>
          </a:xfrm>
        </p:grpSpPr>
        <p:sp>
          <p:nvSpPr>
            <p:cNvPr id="46" name="Figur 45">
              <a:extLst>
                <a:ext uri="{FF2B5EF4-FFF2-40B4-BE49-F238E27FC236}">
                  <a16:creationId xmlns:a16="http://schemas.microsoft.com/office/drawing/2014/main" id="{D514D5D7-7DB5-D81D-A431-BC7BEB3C3D06}"/>
                </a:ext>
              </a:extLst>
            </p:cNvPr>
            <p:cNvSpPr/>
            <p:nvPr/>
          </p:nvSpPr>
          <p:spPr>
            <a:xfrm>
              <a:off x="710471" y="-102603"/>
              <a:ext cx="15511907" cy="10568068"/>
            </a:xfrm>
            <a:prstGeom prst="swooshArrow">
              <a:avLst>
                <a:gd name="adj1" fmla="val 25000"/>
                <a:gd name="adj2" fmla="val 25000"/>
              </a:avLst>
            </a:prstGeom>
            <a:solidFill>
              <a:schemeClr val="bg2">
                <a:lumMod val="90000"/>
                <a:alpha val="64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nb-NO" dirty="0"/>
            </a:p>
          </p:txBody>
        </p:sp>
        <p:sp>
          <p:nvSpPr>
            <p:cNvPr id="47" name="Ellipse 46">
              <a:extLst>
                <a:ext uri="{FF2B5EF4-FFF2-40B4-BE49-F238E27FC236}">
                  <a16:creationId xmlns:a16="http://schemas.microsoft.com/office/drawing/2014/main" id="{74B71F31-2A0C-6A41-AB38-A5782BC130DF}"/>
                </a:ext>
              </a:extLst>
            </p:cNvPr>
            <p:cNvSpPr/>
            <p:nvPr/>
          </p:nvSpPr>
          <p:spPr>
            <a:xfrm>
              <a:off x="9037465" y="2723857"/>
              <a:ext cx="1147881" cy="1147881"/>
            </a:xfrm>
            <a:prstGeom prst="ellipse">
              <a:avLst/>
            </a:prstGeom>
            <a:solidFill>
              <a:srgbClr val="5B50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48" name="Frihåndsform: figur 47">
              <a:extLst>
                <a:ext uri="{FF2B5EF4-FFF2-40B4-BE49-F238E27FC236}">
                  <a16:creationId xmlns:a16="http://schemas.microsoft.com/office/drawing/2014/main" id="{99669C5B-87EE-AE61-D508-410F18F481B3}"/>
                </a:ext>
              </a:extLst>
            </p:cNvPr>
            <p:cNvSpPr/>
            <p:nvPr/>
          </p:nvSpPr>
          <p:spPr>
            <a:xfrm>
              <a:off x="6865223" y="4343214"/>
              <a:ext cx="6304783" cy="4216506"/>
            </a:xfrm>
            <a:custGeom>
              <a:avLst/>
              <a:gdLst>
                <a:gd name="csX0" fmla="*/ 702765 w 6304783"/>
                <a:gd name="csY0" fmla="*/ 0 h 4216506"/>
                <a:gd name="csX1" fmla="*/ 6304783 w 6304783"/>
                <a:gd name="csY1" fmla="*/ 0 h 4216506"/>
                <a:gd name="csX2" fmla="*/ 6304783 w 6304783"/>
                <a:gd name="csY2" fmla="*/ 0 h 4216506"/>
                <a:gd name="csX3" fmla="*/ 6304783 w 6304783"/>
                <a:gd name="csY3" fmla="*/ 3513741 h 4216506"/>
                <a:gd name="csX4" fmla="*/ 5602018 w 6304783"/>
                <a:gd name="csY4" fmla="*/ 4216506 h 4216506"/>
                <a:gd name="csX5" fmla="*/ 0 w 6304783"/>
                <a:gd name="csY5" fmla="*/ 4216506 h 4216506"/>
                <a:gd name="csX6" fmla="*/ 0 w 6304783"/>
                <a:gd name="csY6" fmla="*/ 4216506 h 4216506"/>
                <a:gd name="csX7" fmla="*/ 0 w 6304783"/>
                <a:gd name="csY7" fmla="*/ 702765 h 4216506"/>
                <a:gd name="csX8" fmla="*/ 702765 w 6304783"/>
                <a:gd name="csY8" fmla="*/ 0 h 4216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304783" h="4216506">
                  <a:moveTo>
                    <a:pt x="702765" y="0"/>
                  </a:moveTo>
                  <a:lnTo>
                    <a:pt x="6304783" y="0"/>
                  </a:lnTo>
                  <a:lnTo>
                    <a:pt x="6304783" y="0"/>
                  </a:lnTo>
                  <a:lnTo>
                    <a:pt x="6304783" y="3513741"/>
                  </a:lnTo>
                  <a:cubicBezTo>
                    <a:pt x="6304783" y="3901867"/>
                    <a:pt x="5990144" y="4216506"/>
                    <a:pt x="5602018" y="4216506"/>
                  </a:cubicBezTo>
                  <a:lnTo>
                    <a:pt x="0" y="4216506"/>
                  </a:lnTo>
                  <a:lnTo>
                    <a:pt x="0" y="4216506"/>
                  </a:lnTo>
                  <a:lnTo>
                    <a:pt x="0" y="702765"/>
                  </a:lnTo>
                  <a:cubicBezTo>
                    <a:pt x="0" y="314639"/>
                    <a:pt x="314639" y="0"/>
                    <a:pt x="702765" y="0"/>
                  </a:cubicBez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5833" tIns="205833" rIns="814071" bIns="205833" numCol="1" spcCol="1270" anchor="t" anchorCtr="0">
              <a:noAutofit/>
            </a:bodyPr>
            <a:lstStyle/>
            <a:p>
              <a:pPr marL="0" lvl="0" indent="0" algn="r" defTabSz="2889250">
                <a:lnSpc>
                  <a:spcPct val="90000"/>
                </a:lnSpc>
                <a:spcBef>
                  <a:spcPct val="0"/>
                </a:spcBef>
                <a:spcAft>
                  <a:spcPct val="35000"/>
                </a:spcAft>
                <a:buNone/>
              </a:pPr>
              <a:endParaRPr lang="nb-NO" sz="6500" kern="1200" dirty="0"/>
            </a:p>
          </p:txBody>
        </p:sp>
      </p:grpSp>
      <p:sp>
        <p:nvSpPr>
          <p:cNvPr id="12" name="Plassholder for tekst 16">
            <a:extLst>
              <a:ext uri="{FF2B5EF4-FFF2-40B4-BE49-F238E27FC236}">
                <a16:creationId xmlns:a16="http://schemas.microsoft.com/office/drawing/2014/main" id="{7CA8606E-0544-4DAA-8AD9-2F85DD00DED6}"/>
              </a:ext>
            </a:extLst>
          </p:cNvPr>
          <p:cNvSpPr txBox="1">
            <a:spLocks/>
          </p:cNvSpPr>
          <p:nvPr/>
        </p:nvSpPr>
        <p:spPr>
          <a:xfrm>
            <a:off x="4255290" y="283265"/>
            <a:ext cx="9593736" cy="1177245"/>
          </a:xfrm>
          <a:prstGeom prst="rect">
            <a:avLst/>
          </a:prstGeom>
        </p:spPr>
        <p:txBody>
          <a:bodyPr vert="horz" wrap="square" lIns="68580" tIns="34290" rIns="68580" bIns="34290" rtlCol="0" anchor="b">
            <a:spAutoFit/>
          </a:bodyPr>
          <a:lstStyle>
            <a:lvl1pPr marL="457177" indent="-457177" algn="ctr" defTabSz="1828709" rtl="0" eaLnBrk="1" latinLnBrk="0" hangingPunct="1">
              <a:lnSpc>
                <a:spcPct val="100000"/>
              </a:lnSpc>
              <a:spcBef>
                <a:spcPts val="2000"/>
              </a:spcBef>
              <a:buFont typeface="Arial" panose="020B0604020202020204" pitchFamily="34" charset="0"/>
              <a:buNone/>
              <a:defRPr sz="5000" b="0" i="0" kern="1200">
                <a:solidFill>
                  <a:schemeClr val="tx1"/>
                </a:solidFill>
                <a:latin typeface="Cera Pro Medium" pitchFamily="2" charset="0"/>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342873" indent="-342873" defTabSz="1371498">
              <a:spcBef>
                <a:spcPts val="1500"/>
              </a:spcBef>
            </a:pPr>
            <a:r>
              <a:rPr lang="nb-NO" sz="7200" b="1" dirty="0">
                <a:latin typeface="Inter Bold" panose="020B0604020202020204" charset="0"/>
                <a:ea typeface="Inter Bold" panose="020B0604020202020204" charset="0"/>
                <a:cs typeface="+mj-cs"/>
              </a:rPr>
              <a:t>TIDSPLAN HV-07</a:t>
            </a:r>
          </a:p>
        </p:txBody>
      </p:sp>
      <p:sp>
        <p:nvSpPr>
          <p:cNvPr id="14" name="Ellipse 13">
            <a:extLst>
              <a:ext uri="{FF2B5EF4-FFF2-40B4-BE49-F238E27FC236}">
                <a16:creationId xmlns:a16="http://schemas.microsoft.com/office/drawing/2014/main" id="{BA29B1A4-30B4-4084-9954-0C5026274801}"/>
              </a:ext>
            </a:extLst>
          </p:cNvPr>
          <p:cNvSpPr/>
          <p:nvPr/>
        </p:nvSpPr>
        <p:spPr>
          <a:xfrm>
            <a:off x="3503705" y="6167420"/>
            <a:ext cx="682353" cy="630846"/>
          </a:xfrm>
          <a:prstGeom prst="ellipse">
            <a:avLst/>
          </a:prstGeom>
          <a:solidFill>
            <a:srgbClr val="5B50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sz="3600" dirty="0"/>
          </a:p>
        </p:txBody>
      </p:sp>
      <p:sp>
        <p:nvSpPr>
          <p:cNvPr id="18" name="TekstSylinder 17">
            <a:extLst>
              <a:ext uri="{FF2B5EF4-FFF2-40B4-BE49-F238E27FC236}">
                <a16:creationId xmlns:a16="http://schemas.microsoft.com/office/drawing/2014/main" id="{5CE3B8D2-71DA-47D2-9AC3-CD93718FA77E}"/>
              </a:ext>
            </a:extLst>
          </p:cNvPr>
          <p:cNvSpPr txBox="1"/>
          <p:nvPr/>
        </p:nvSpPr>
        <p:spPr>
          <a:xfrm>
            <a:off x="3783165" y="7120787"/>
            <a:ext cx="9190296" cy="492443"/>
          </a:xfrm>
          <a:prstGeom prst="rect">
            <a:avLst/>
          </a:prstGeom>
          <a:noFill/>
        </p:spPr>
        <p:txBody>
          <a:bodyPr wrap="square">
            <a:spAutoFit/>
          </a:bodyPr>
          <a:lstStyle>
            <a:defPPr>
              <a:defRPr lang="nb-NO"/>
            </a:defPPr>
            <a:lvl1pPr lvl="0">
              <a:defRPr sz="2133">
                <a:solidFill>
                  <a:schemeClr val="bg1">
                    <a:lumMod val="75000"/>
                  </a:schemeClr>
                </a:solidFill>
              </a:defRPr>
            </a:lvl1pPr>
          </a:lstStyle>
          <a:p>
            <a:r>
              <a:rPr lang="nb-NO" sz="2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01.04.25: Kjernegruppe HV-07 etablert</a:t>
            </a:r>
          </a:p>
        </p:txBody>
      </p:sp>
      <p:sp>
        <p:nvSpPr>
          <p:cNvPr id="21" name="Ellipse 20">
            <a:extLst>
              <a:ext uri="{FF2B5EF4-FFF2-40B4-BE49-F238E27FC236}">
                <a16:creationId xmlns:a16="http://schemas.microsoft.com/office/drawing/2014/main" id="{F4BE8808-15CD-4095-B716-5B044E598CBE}"/>
              </a:ext>
            </a:extLst>
          </p:cNvPr>
          <p:cNvSpPr/>
          <p:nvPr/>
        </p:nvSpPr>
        <p:spPr>
          <a:xfrm>
            <a:off x="7112558" y="3757558"/>
            <a:ext cx="990102" cy="924311"/>
          </a:xfrm>
          <a:prstGeom prst="ellipse">
            <a:avLst/>
          </a:prstGeom>
          <a:solidFill>
            <a:srgbClr val="5B50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sz="2700"/>
          </a:p>
        </p:txBody>
      </p:sp>
      <p:sp>
        <p:nvSpPr>
          <p:cNvPr id="23" name="TekstSylinder 22">
            <a:extLst>
              <a:ext uri="{FF2B5EF4-FFF2-40B4-BE49-F238E27FC236}">
                <a16:creationId xmlns:a16="http://schemas.microsoft.com/office/drawing/2014/main" id="{8B9E022F-9EAC-4C43-8707-AF822FE735F1}"/>
              </a:ext>
            </a:extLst>
          </p:cNvPr>
          <p:cNvSpPr txBox="1"/>
          <p:nvPr/>
        </p:nvSpPr>
        <p:spPr>
          <a:xfrm>
            <a:off x="2065624" y="8700183"/>
            <a:ext cx="11783402" cy="492443"/>
          </a:xfrm>
          <a:prstGeom prst="rect">
            <a:avLst/>
          </a:prstGeom>
          <a:noFill/>
        </p:spPr>
        <p:txBody>
          <a:bodyPr wrap="square">
            <a:spAutoFit/>
          </a:bodyPr>
          <a:lstStyle/>
          <a:p>
            <a:pPr lvl="0"/>
            <a:r>
              <a:rPr lang="nb-NO" sz="2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16.11.24: Midlertidig distriktsråd HV-07 konstituert</a:t>
            </a:r>
          </a:p>
        </p:txBody>
      </p:sp>
      <p:sp>
        <p:nvSpPr>
          <p:cNvPr id="24" name="TekstSylinder 23">
            <a:extLst>
              <a:ext uri="{FF2B5EF4-FFF2-40B4-BE49-F238E27FC236}">
                <a16:creationId xmlns:a16="http://schemas.microsoft.com/office/drawing/2014/main" id="{CCC67579-15BE-4E2C-A5D8-44DF453D372A}"/>
              </a:ext>
            </a:extLst>
          </p:cNvPr>
          <p:cNvSpPr txBox="1"/>
          <p:nvPr/>
        </p:nvSpPr>
        <p:spPr>
          <a:xfrm>
            <a:off x="1526171" y="9436526"/>
            <a:ext cx="10915370" cy="492443"/>
          </a:xfrm>
          <a:prstGeom prst="rect">
            <a:avLst/>
          </a:prstGeom>
          <a:noFill/>
        </p:spPr>
        <p:txBody>
          <a:bodyPr wrap="square">
            <a:spAutoFit/>
          </a:bodyPr>
          <a:lstStyle/>
          <a:p>
            <a:pPr lvl="0"/>
            <a:r>
              <a:rPr lang="nb-NO" sz="2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01.07.24: Prosjektleder etablert i Heimevernsstaben (HVST)</a:t>
            </a:r>
          </a:p>
        </p:txBody>
      </p:sp>
      <p:sp>
        <p:nvSpPr>
          <p:cNvPr id="26" name="TekstSylinder 25">
            <a:extLst>
              <a:ext uri="{FF2B5EF4-FFF2-40B4-BE49-F238E27FC236}">
                <a16:creationId xmlns:a16="http://schemas.microsoft.com/office/drawing/2014/main" id="{8014BB8A-AB62-41F1-870A-8D1561368EF5}"/>
              </a:ext>
            </a:extLst>
          </p:cNvPr>
          <p:cNvSpPr txBox="1"/>
          <p:nvPr/>
        </p:nvSpPr>
        <p:spPr>
          <a:xfrm>
            <a:off x="2841911" y="7915766"/>
            <a:ext cx="9190296" cy="492443"/>
          </a:xfrm>
          <a:prstGeom prst="rect">
            <a:avLst/>
          </a:prstGeom>
          <a:noFill/>
        </p:spPr>
        <p:txBody>
          <a:bodyPr wrap="square">
            <a:spAutoFit/>
          </a:bodyPr>
          <a:lstStyle/>
          <a:p>
            <a:pPr lvl="0"/>
            <a:r>
              <a:rPr lang="nb-NO" sz="2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01.01.25: Sjef HV-07 tilsatt – starter 17. mars</a:t>
            </a:r>
          </a:p>
        </p:txBody>
      </p:sp>
      <p:sp>
        <p:nvSpPr>
          <p:cNvPr id="27" name="Ellipse 26">
            <a:extLst>
              <a:ext uri="{FF2B5EF4-FFF2-40B4-BE49-F238E27FC236}">
                <a16:creationId xmlns:a16="http://schemas.microsoft.com/office/drawing/2014/main" id="{02E4B6A4-DA0E-42F0-8C96-72B16CC4ADB4}"/>
              </a:ext>
            </a:extLst>
          </p:cNvPr>
          <p:cNvSpPr/>
          <p:nvPr/>
        </p:nvSpPr>
        <p:spPr>
          <a:xfrm>
            <a:off x="1464982" y="8815895"/>
            <a:ext cx="271922" cy="254264"/>
          </a:xfrm>
          <a:prstGeom prst="ellipse">
            <a:avLst/>
          </a:prstGeom>
          <a:solidFill>
            <a:srgbClr val="5B50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sz="3600" dirty="0"/>
          </a:p>
        </p:txBody>
      </p:sp>
      <p:sp>
        <p:nvSpPr>
          <p:cNvPr id="28" name="Ellipse 27">
            <a:extLst>
              <a:ext uri="{FF2B5EF4-FFF2-40B4-BE49-F238E27FC236}">
                <a16:creationId xmlns:a16="http://schemas.microsoft.com/office/drawing/2014/main" id="{FCDDCD28-99A5-4BEC-A4F1-31565227B750}"/>
              </a:ext>
            </a:extLst>
          </p:cNvPr>
          <p:cNvSpPr/>
          <p:nvPr/>
        </p:nvSpPr>
        <p:spPr>
          <a:xfrm>
            <a:off x="2065622" y="7943697"/>
            <a:ext cx="396240" cy="386562"/>
          </a:xfrm>
          <a:prstGeom prst="ellipse">
            <a:avLst/>
          </a:prstGeom>
          <a:solidFill>
            <a:srgbClr val="5B50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sz="3600" dirty="0"/>
          </a:p>
        </p:txBody>
      </p:sp>
      <p:sp>
        <p:nvSpPr>
          <p:cNvPr id="29" name="Ellipse 28">
            <a:extLst>
              <a:ext uri="{FF2B5EF4-FFF2-40B4-BE49-F238E27FC236}">
                <a16:creationId xmlns:a16="http://schemas.microsoft.com/office/drawing/2014/main" id="{6E246DE4-1EC8-47B3-8912-B963AD5EDDB2}"/>
              </a:ext>
            </a:extLst>
          </p:cNvPr>
          <p:cNvSpPr/>
          <p:nvPr/>
        </p:nvSpPr>
        <p:spPr>
          <a:xfrm>
            <a:off x="2756627" y="7027577"/>
            <a:ext cx="484790" cy="454650"/>
          </a:xfrm>
          <a:prstGeom prst="ellipse">
            <a:avLst/>
          </a:prstGeom>
          <a:solidFill>
            <a:srgbClr val="5B50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sz="3600" dirty="0"/>
          </a:p>
        </p:txBody>
      </p:sp>
      <p:sp>
        <p:nvSpPr>
          <p:cNvPr id="30" name="Ellipse 29">
            <a:extLst>
              <a:ext uri="{FF2B5EF4-FFF2-40B4-BE49-F238E27FC236}">
                <a16:creationId xmlns:a16="http://schemas.microsoft.com/office/drawing/2014/main" id="{7650328A-4055-42D5-8BE4-4B7B2D9C2D38}"/>
              </a:ext>
            </a:extLst>
          </p:cNvPr>
          <p:cNvSpPr/>
          <p:nvPr/>
        </p:nvSpPr>
        <p:spPr>
          <a:xfrm>
            <a:off x="5618854" y="4559990"/>
            <a:ext cx="897569" cy="831894"/>
          </a:xfrm>
          <a:prstGeom prst="ellipse">
            <a:avLst/>
          </a:prstGeom>
          <a:solidFill>
            <a:srgbClr val="5B50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sz="3600" dirty="0"/>
          </a:p>
        </p:txBody>
      </p:sp>
      <p:sp>
        <p:nvSpPr>
          <p:cNvPr id="31" name="TekstSylinder 30">
            <a:extLst>
              <a:ext uri="{FF2B5EF4-FFF2-40B4-BE49-F238E27FC236}">
                <a16:creationId xmlns:a16="http://schemas.microsoft.com/office/drawing/2014/main" id="{28EB54F7-C3AA-42A9-8677-D71B00E9DF08}"/>
              </a:ext>
            </a:extLst>
          </p:cNvPr>
          <p:cNvSpPr txBox="1"/>
          <p:nvPr/>
        </p:nvSpPr>
        <p:spPr>
          <a:xfrm>
            <a:off x="4853837" y="6394142"/>
            <a:ext cx="11312598" cy="492443"/>
          </a:xfrm>
          <a:prstGeom prst="rect">
            <a:avLst/>
          </a:prstGeom>
          <a:noFill/>
        </p:spPr>
        <p:txBody>
          <a:bodyPr wrap="square">
            <a:spAutoFit/>
          </a:bodyPr>
          <a:lstStyle/>
          <a:p>
            <a:pPr lvl="0"/>
            <a:r>
              <a:rPr lang="nb-NO" sz="2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01.08.25: Stabsområde (-) etableres</a:t>
            </a:r>
          </a:p>
        </p:txBody>
      </p:sp>
      <p:sp>
        <p:nvSpPr>
          <p:cNvPr id="33" name="TekstSylinder 32">
            <a:extLst>
              <a:ext uri="{FF2B5EF4-FFF2-40B4-BE49-F238E27FC236}">
                <a16:creationId xmlns:a16="http://schemas.microsoft.com/office/drawing/2014/main" id="{6739CDD4-27C8-423C-884D-8A3C92534247}"/>
              </a:ext>
            </a:extLst>
          </p:cNvPr>
          <p:cNvSpPr txBox="1"/>
          <p:nvPr/>
        </p:nvSpPr>
        <p:spPr>
          <a:xfrm>
            <a:off x="10303171" y="3076640"/>
            <a:ext cx="8768303" cy="492443"/>
          </a:xfrm>
          <a:prstGeom prst="rect">
            <a:avLst/>
          </a:prstGeom>
          <a:noFill/>
        </p:spPr>
        <p:txBody>
          <a:bodyPr wrap="square">
            <a:spAutoFit/>
          </a:bodyPr>
          <a:lstStyle/>
          <a:p>
            <a:pPr lvl="0"/>
            <a:r>
              <a:rPr lang="nb-NO" sz="2600" dirty="0">
                <a:latin typeface="Open Sans" panose="020B0606030504020204" pitchFamily="34" charset="0"/>
                <a:ea typeface="Open Sans" panose="020B0606030504020204" pitchFamily="34" charset="0"/>
                <a:cs typeface="Open Sans" panose="020B0606030504020204" pitchFamily="34" charset="0"/>
              </a:rPr>
              <a:t>Ila. 2027: HV-07 fullt etablert og operativt</a:t>
            </a:r>
          </a:p>
        </p:txBody>
      </p:sp>
      <p:sp>
        <p:nvSpPr>
          <p:cNvPr id="22" name="Ellipse 21">
            <a:extLst>
              <a:ext uri="{FF2B5EF4-FFF2-40B4-BE49-F238E27FC236}">
                <a16:creationId xmlns:a16="http://schemas.microsoft.com/office/drawing/2014/main" id="{93AB8A9F-236F-449D-AE94-37A634BF20E7}"/>
              </a:ext>
            </a:extLst>
          </p:cNvPr>
          <p:cNvSpPr/>
          <p:nvPr/>
        </p:nvSpPr>
        <p:spPr>
          <a:xfrm>
            <a:off x="1060328" y="9618785"/>
            <a:ext cx="188183" cy="157688"/>
          </a:xfrm>
          <a:prstGeom prst="ellipse">
            <a:avLst/>
          </a:prstGeom>
          <a:solidFill>
            <a:srgbClr val="5B50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sz="3600" dirty="0"/>
          </a:p>
        </p:txBody>
      </p:sp>
      <p:sp>
        <p:nvSpPr>
          <p:cNvPr id="34" name="TekstSylinder 33">
            <a:extLst>
              <a:ext uri="{FF2B5EF4-FFF2-40B4-BE49-F238E27FC236}">
                <a16:creationId xmlns:a16="http://schemas.microsoft.com/office/drawing/2014/main" id="{C89535B2-197E-421D-ABA4-30CBB1833A72}"/>
              </a:ext>
            </a:extLst>
          </p:cNvPr>
          <p:cNvSpPr txBox="1"/>
          <p:nvPr/>
        </p:nvSpPr>
        <p:spPr>
          <a:xfrm>
            <a:off x="6893505" y="4930175"/>
            <a:ext cx="11312598" cy="492443"/>
          </a:xfrm>
          <a:prstGeom prst="rect">
            <a:avLst/>
          </a:prstGeom>
          <a:noFill/>
        </p:spPr>
        <p:txBody>
          <a:bodyPr wrap="square">
            <a:spAutoFit/>
          </a:bodyPr>
          <a:lstStyle/>
          <a:p>
            <a:pPr lvl="0"/>
            <a:r>
              <a:rPr lang="nb-NO" sz="2600" dirty="0">
                <a:latin typeface="Open Sans" panose="020B0606030504020204" pitchFamily="34" charset="0"/>
                <a:ea typeface="Open Sans" panose="020B0606030504020204" pitchFamily="34" charset="0"/>
                <a:cs typeface="Open Sans" panose="020B0606030504020204" pitchFamily="34" charset="0"/>
              </a:rPr>
              <a:t>2027 – 2028: Årsverksvekst iht. plan</a:t>
            </a:r>
          </a:p>
        </p:txBody>
      </p:sp>
      <p:sp>
        <p:nvSpPr>
          <p:cNvPr id="36" name="TekstSylinder 35">
            <a:extLst>
              <a:ext uri="{FF2B5EF4-FFF2-40B4-BE49-F238E27FC236}">
                <a16:creationId xmlns:a16="http://schemas.microsoft.com/office/drawing/2014/main" id="{86FBC5CD-CB59-44FA-9388-90EE1F74A440}"/>
              </a:ext>
            </a:extLst>
          </p:cNvPr>
          <p:cNvSpPr txBox="1"/>
          <p:nvPr/>
        </p:nvSpPr>
        <p:spPr>
          <a:xfrm>
            <a:off x="8397363" y="4047177"/>
            <a:ext cx="9796161" cy="492443"/>
          </a:xfrm>
          <a:prstGeom prst="rect">
            <a:avLst/>
          </a:prstGeom>
          <a:noFill/>
        </p:spPr>
        <p:txBody>
          <a:bodyPr wrap="square">
            <a:spAutoFit/>
          </a:bodyPr>
          <a:lstStyle/>
          <a:p>
            <a:pPr lvl="0"/>
            <a:r>
              <a:rPr lang="nb-NO" sz="2600" dirty="0">
                <a:latin typeface="Open Sans" panose="020B0606030504020204" pitchFamily="34" charset="0"/>
                <a:ea typeface="Open Sans" panose="020B0606030504020204" pitchFamily="34" charset="0"/>
                <a:cs typeface="Open Sans" panose="020B0606030504020204" pitchFamily="34" charset="0"/>
              </a:rPr>
              <a:t>2027 – 2029: Tiltak innen eiendom, bygg og anlegg (EBA)</a:t>
            </a:r>
          </a:p>
        </p:txBody>
      </p:sp>
      <p:sp>
        <p:nvSpPr>
          <p:cNvPr id="25" name="TekstSylinder 24">
            <a:extLst>
              <a:ext uri="{FF2B5EF4-FFF2-40B4-BE49-F238E27FC236}">
                <a16:creationId xmlns:a16="http://schemas.microsoft.com/office/drawing/2014/main" id="{AB45B37F-E717-49D1-A8B1-14F7A1C5B18A}"/>
              </a:ext>
            </a:extLst>
          </p:cNvPr>
          <p:cNvSpPr txBox="1"/>
          <p:nvPr/>
        </p:nvSpPr>
        <p:spPr>
          <a:xfrm>
            <a:off x="6155960" y="5704364"/>
            <a:ext cx="11312598" cy="492443"/>
          </a:xfrm>
          <a:prstGeom prst="rect">
            <a:avLst/>
          </a:prstGeom>
          <a:noFill/>
        </p:spPr>
        <p:txBody>
          <a:bodyPr wrap="square">
            <a:spAutoFit/>
          </a:bodyPr>
          <a:lstStyle/>
          <a:p>
            <a:pPr lvl="0"/>
            <a:r>
              <a:rPr lang="nb-NO" sz="2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01.01.26: Overtar som lokasjonsmyndighet i Kjevik garnison</a:t>
            </a:r>
          </a:p>
        </p:txBody>
      </p:sp>
      <p:sp>
        <p:nvSpPr>
          <p:cNvPr id="32" name="Ellipse 31">
            <a:extLst>
              <a:ext uri="{FF2B5EF4-FFF2-40B4-BE49-F238E27FC236}">
                <a16:creationId xmlns:a16="http://schemas.microsoft.com/office/drawing/2014/main" id="{50646F66-E87E-49A6-9BA0-4EEE0187BA43}"/>
              </a:ext>
            </a:extLst>
          </p:cNvPr>
          <p:cNvSpPr/>
          <p:nvPr/>
        </p:nvSpPr>
        <p:spPr>
          <a:xfrm>
            <a:off x="4437020" y="5369387"/>
            <a:ext cx="832026" cy="766859"/>
          </a:xfrm>
          <a:prstGeom prst="ellipse">
            <a:avLst/>
          </a:prstGeom>
          <a:solidFill>
            <a:srgbClr val="5B50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sz="3600" dirty="0"/>
          </a:p>
        </p:txBody>
      </p:sp>
      <p:grpSp>
        <p:nvGrpSpPr>
          <p:cNvPr id="20" name="Group 2">
            <a:extLst>
              <a:ext uri="{FF2B5EF4-FFF2-40B4-BE49-F238E27FC236}">
                <a16:creationId xmlns:a16="http://schemas.microsoft.com/office/drawing/2014/main" id="{7C90583E-9896-03C8-6AB5-39CC742F271D}"/>
              </a:ext>
            </a:extLst>
          </p:cNvPr>
          <p:cNvGrpSpPr/>
          <p:nvPr/>
        </p:nvGrpSpPr>
        <p:grpSpPr>
          <a:xfrm rot="2700000">
            <a:off x="17822553" y="8135882"/>
            <a:ext cx="930895" cy="929405"/>
            <a:chOff x="0" y="0"/>
            <a:chExt cx="6350000" cy="6339840"/>
          </a:xfrm>
        </p:grpSpPr>
        <p:sp>
          <p:nvSpPr>
            <p:cNvPr id="38" name="Freeform 3">
              <a:extLst>
                <a:ext uri="{FF2B5EF4-FFF2-40B4-BE49-F238E27FC236}">
                  <a16:creationId xmlns:a16="http://schemas.microsoft.com/office/drawing/2014/main" id="{28BA5823-EB98-BEAB-8F45-E9E526591D4B}"/>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grpSp>
        <p:nvGrpSpPr>
          <p:cNvPr id="2" name="Group 4">
            <a:extLst>
              <a:ext uri="{FF2B5EF4-FFF2-40B4-BE49-F238E27FC236}">
                <a16:creationId xmlns:a16="http://schemas.microsoft.com/office/drawing/2014/main" id="{61F7FDD4-1CCC-D6FB-17DF-19977A896227}"/>
              </a:ext>
            </a:extLst>
          </p:cNvPr>
          <p:cNvGrpSpPr/>
          <p:nvPr/>
        </p:nvGrpSpPr>
        <p:grpSpPr>
          <a:xfrm>
            <a:off x="12229997" y="9495745"/>
            <a:ext cx="5882800" cy="646847"/>
            <a:chOff x="0" y="0"/>
            <a:chExt cx="7843734" cy="862463"/>
          </a:xfrm>
        </p:grpSpPr>
        <p:sp>
          <p:nvSpPr>
            <p:cNvPr id="3" name="TextBox 5">
              <a:extLst>
                <a:ext uri="{FF2B5EF4-FFF2-40B4-BE49-F238E27FC236}">
                  <a16:creationId xmlns:a16="http://schemas.microsoft.com/office/drawing/2014/main" id="{4CC56664-70DA-3CE8-6E90-E7BE8E641E3D}"/>
                </a:ext>
              </a:extLst>
            </p:cNvPr>
            <p:cNvSpPr txBox="1"/>
            <p:nvPr/>
          </p:nvSpPr>
          <p:spPr>
            <a:xfrm>
              <a:off x="0" y="12513"/>
              <a:ext cx="6992268" cy="808863"/>
            </a:xfrm>
            <a:prstGeom prst="rect">
              <a:avLst/>
            </a:prstGeom>
          </p:spPr>
          <p:txBody>
            <a:bodyPr lIns="0" tIns="0" rIns="0" bIns="0" rtlCol="0" anchor="t">
              <a:spAutoFit/>
            </a:bodyPr>
            <a:lstStyle/>
            <a:p>
              <a:pPr algn="r">
                <a:lnSpc>
                  <a:spcPts val="2502"/>
                </a:lnSpc>
              </a:pPr>
              <a:r>
                <a:rPr lang="en-US" sz="1800" b="1">
                  <a:solidFill>
                    <a:srgbClr val="201E1E"/>
                  </a:solidFill>
                  <a:latin typeface="Open Sans Bold"/>
                  <a:ea typeface="Open Sans Bold"/>
                  <a:cs typeface="Open Sans Bold"/>
                  <a:sym typeface="Open Sans Bold"/>
                </a:rPr>
                <a:t>HV-07</a:t>
              </a:r>
            </a:p>
            <a:p>
              <a:pPr algn="r">
                <a:lnSpc>
                  <a:spcPts val="2502"/>
                </a:lnSpc>
              </a:pPr>
              <a:r>
                <a:rPr lang="en-US" sz="1800">
                  <a:solidFill>
                    <a:srgbClr val="201E1E"/>
                  </a:solidFill>
                  <a:latin typeface="Open Sans"/>
                  <a:ea typeface="Open Sans"/>
                  <a:cs typeface="Open Sans"/>
                  <a:sym typeface="Open Sans"/>
                </a:rPr>
                <a:t>DISTRIKTSRÅDET, AGDER HEIMEVERNSDISTRIKT</a:t>
              </a:r>
            </a:p>
          </p:txBody>
        </p:sp>
        <p:sp>
          <p:nvSpPr>
            <p:cNvPr id="4" name="Freeform 6">
              <a:extLst>
                <a:ext uri="{FF2B5EF4-FFF2-40B4-BE49-F238E27FC236}">
                  <a16:creationId xmlns:a16="http://schemas.microsoft.com/office/drawing/2014/main" id="{F0C66E9B-2CC9-43CE-279C-C0E22037699E}"/>
                </a:ext>
              </a:extLst>
            </p:cNvPr>
            <p:cNvSpPr/>
            <p:nvPr/>
          </p:nvSpPr>
          <p:spPr>
            <a:xfrm>
              <a:off x="7130095"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3" cstate="email">
                <a:extLst>
                  <a:ext uri="{28A0092B-C50C-407E-A947-70E740481C1C}">
                    <a14:useLocalDpi xmlns:a14="http://schemas.microsoft.com/office/drawing/2010/main" val="0"/>
                  </a:ext>
                </a:extLst>
              </a:blip>
              <a:stretch>
                <a:fillRect/>
              </a:stretch>
            </a:blipFill>
          </p:spPr>
          <p:txBody>
            <a:bodyPr/>
            <a:lstStyle/>
            <a:p>
              <a:endParaRPr lang="nb-NO"/>
            </a:p>
          </p:txBody>
        </p:sp>
      </p:grpSp>
      <p:pic>
        <p:nvPicPr>
          <p:cNvPr id="8" name="Bilde 7" descr="Et bilde som inneholder utendørs, tre, gress, klær&#10;&#10;KI-generert innhold kan være feil.">
            <a:extLst>
              <a:ext uri="{FF2B5EF4-FFF2-40B4-BE49-F238E27FC236}">
                <a16:creationId xmlns:a16="http://schemas.microsoft.com/office/drawing/2014/main" id="{23A7A26D-13CE-2888-032B-9F7C59E7B215}"/>
              </a:ext>
            </a:extLst>
          </p:cNvPr>
          <p:cNvPicPr>
            <a:picLocks noChangeAspect="1"/>
          </p:cNvPicPr>
          <p:nvPr/>
        </p:nvPicPr>
        <p:blipFill>
          <a:blip r:embed="rId4" cstate="print">
            <a:alphaModFix amt="10000"/>
            <a:extLst>
              <a:ext uri="{28A0092B-C50C-407E-A947-70E740481C1C}">
                <a14:useLocalDpi xmlns:a14="http://schemas.microsoft.com/office/drawing/2010/main" val="0"/>
              </a:ext>
            </a:extLst>
          </a:blip>
          <a:srcRect l="-204"/>
          <a:stretch>
            <a:fillRect/>
          </a:stretch>
        </p:blipFill>
        <p:spPr>
          <a:xfrm>
            <a:off x="-74993" y="5613774"/>
            <a:ext cx="18362993" cy="5044689"/>
          </a:xfrm>
          <a:prstGeom prst="rect">
            <a:avLst/>
          </a:prstGeom>
        </p:spPr>
      </p:pic>
    </p:spTree>
    <p:extLst>
      <p:ext uri="{BB962C8B-B14F-4D97-AF65-F5344CB8AC3E}">
        <p14:creationId xmlns:p14="http://schemas.microsoft.com/office/powerpoint/2010/main" val="1423371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a:extLst>
              <a:ext uri="{FF2B5EF4-FFF2-40B4-BE49-F238E27FC236}">
                <a16:creationId xmlns:a16="http://schemas.microsoft.com/office/drawing/2014/main" id="{AA621D16-A96D-1B7B-55DA-C25351CB995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42"/>
          <a:stretch/>
        </p:blipFill>
        <p:spPr>
          <a:xfrm>
            <a:off x="225142" y="2427840"/>
            <a:ext cx="17837715" cy="8235643"/>
          </a:xfrm>
          <a:prstGeom prst="rect">
            <a:avLst/>
          </a:prstGeom>
          <a:noFill/>
        </p:spPr>
      </p:pic>
      <p:grpSp>
        <p:nvGrpSpPr>
          <p:cNvPr id="6" name="Group 6"/>
          <p:cNvGrpSpPr/>
          <p:nvPr/>
        </p:nvGrpSpPr>
        <p:grpSpPr>
          <a:xfrm>
            <a:off x="3308854" y="679069"/>
            <a:ext cx="1245141" cy="47625"/>
            <a:chOff x="0" y="0"/>
            <a:chExt cx="327938" cy="12543"/>
          </a:xfrm>
        </p:grpSpPr>
        <p:sp>
          <p:nvSpPr>
            <p:cNvPr id="7" name="Freeform 7"/>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txBody>
            <a:bodyPr/>
            <a:lstStyle/>
            <a:p>
              <a:endParaRPr lang="nb-NO"/>
            </a:p>
          </p:txBody>
        </p:sp>
        <p:sp>
          <p:nvSpPr>
            <p:cNvPr id="8" name="TextBox 8"/>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442819" y="1322235"/>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0" name="TextBox 10"/>
          <p:cNvSpPr txBox="1"/>
          <p:nvPr/>
        </p:nvSpPr>
        <p:spPr>
          <a:xfrm>
            <a:off x="3308854" y="986917"/>
            <a:ext cx="13693562" cy="1264285"/>
          </a:xfrm>
          <a:prstGeom prst="rect">
            <a:avLst/>
          </a:prstGeom>
        </p:spPr>
        <p:txBody>
          <a:bodyPr lIns="0" tIns="0" rIns="0" bIns="0" rtlCol="0" anchor="t">
            <a:spAutoFit/>
          </a:bodyPr>
          <a:lstStyle/>
          <a:p>
            <a:pPr algn="l">
              <a:lnSpc>
                <a:spcPts val="9920"/>
              </a:lnSpc>
            </a:pPr>
            <a:r>
              <a:rPr lang="en-US" sz="8000" b="1" dirty="0">
                <a:solidFill>
                  <a:srgbClr val="000000"/>
                </a:solidFill>
                <a:latin typeface="Inter Bold"/>
                <a:ea typeface="Inter Bold"/>
                <a:cs typeface="Inter Bold"/>
                <a:sym typeface="Inter Bold"/>
              </a:rPr>
              <a:t>NATO, NORGE OG </a:t>
            </a:r>
            <a:r>
              <a:rPr lang="en-US" sz="8000" b="1" dirty="0">
                <a:solidFill>
                  <a:srgbClr val="F67D30"/>
                </a:solidFill>
                <a:latin typeface="Inter Bold"/>
                <a:ea typeface="Inter Bold"/>
                <a:cs typeface="Inter Bold"/>
                <a:sym typeface="Inter Bold"/>
              </a:rPr>
              <a:t>AGDER</a:t>
            </a:r>
          </a:p>
        </p:txBody>
      </p:sp>
      <p:grpSp>
        <p:nvGrpSpPr>
          <p:cNvPr id="11" name="Group 11"/>
          <p:cNvGrpSpPr/>
          <p:nvPr/>
        </p:nvGrpSpPr>
        <p:grpSpPr>
          <a:xfrm>
            <a:off x="12171437" y="194247"/>
            <a:ext cx="5882800" cy="646847"/>
            <a:chOff x="0" y="0"/>
            <a:chExt cx="7843734" cy="862463"/>
          </a:xfrm>
        </p:grpSpPr>
        <p:sp>
          <p:nvSpPr>
            <p:cNvPr id="12" name="TextBox 12"/>
            <p:cNvSpPr txBox="1"/>
            <p:nvPr/>
          </p:nvSpPr>
          <p:spPr>
            <a:xfrm>
              <a:off x="0" y="12513"/>
              <a:ext cx="6992268" cy="808863"/>
            </a:xfrm>
            <a:prstGeom prst="rect">
              <a:avLst/>
            </a:prstGeom>
          </p:spPr>
          <p:txBody>
            <a:bodyPr lIns="0" tIns="0" rIns="0" bIns="0" rtlCol="0" anchor="t">
              <a:spAutoFit/>
            </a:bodyPr>
            <a:lstStyle/>
            <a:p>
              <a:pPr algn="r">
                <a:lnSpc>
                  <a:spcPts val="2502"/>
                </a:lnSpc>
              </a:pPr>
              <a:r>
                <a:rPr lang="en-US" sz="1800" b="1">
                  <a:solidFill>
                    <a:srgbClr val="201E1E"/>
                  </a:solidFill>
                  <a:latin typeface="Open Sans Bold"/>
                  <a:ea typeface="Open Sans Bold"/>
                  <a:cs typeface="Open Sans Bold"/>
                  <a:sym typeface="Open Sans Bold"/>
                </a:rPr>
                <a:t>HV-07</a:t>
              </a:r>
            </a:p>
            <a:p>
              <a:pPr algn="r">
                <a:lnSpc>
                  <a:spcPts val="2502"/>
                </a:lnSpc>
              </a:pPr>
              <a:r>
                <a:rPr lang="en-US" sz="1800">
                  <a:solidFill>
                    <a:srgbClr val="201E1E"/>
                  </a:solidFill>
                  <a:latin typeface="Open Sans"/>
                  <a:ea typeface="Open Sans"/>
                  <a:cs typeface="Open Sans"/>
                  <a:sym typeface="Open Sans"/>
                </a:rPr>
                <a:t>DISTRIKTSRÅDET, AGDER HEIMEVERNSDISTRIKT</a:t>
              </a:r>
            </a:p>
          </p:txBody>
        </p:sp>
        <p:sp>
          <p:nvSpPr>
            <p:cNvPr id="13" name="Freeform 13"/>
            <p:cNvSpPr/>
            <p:nvPr/>
          </p:nvSpPr>
          <p:spPr>
            <a:xfrm>
              <a:off x="7130095" y="0"/>
              <a:ext cx="713639" cy="862463"/>
            </a:xfrm>
            <a:custGeom>
              <a:avLst/>
              <a:gdLst/>
              <a:ahLst/>
              <a:cxnLst/>
              <a:rect l="l" t="t" r="r" b="b"/>
              <a:pathLst>
                <a:path w="713639" h="862463">
                  <a:moveTo>
                    <a:pt x="0" y="0"/>
                  </a:moveTo>
                  <a:lnTo>
                    <a:pt x="713639" y="0"/>
                  </a:lnTo>
                  <a:lnTo>
                    <a:pt x="713639" y="862463"/>
                  </a:lnTo>
                  <a:lnTo>
                    <a:pt x="0" y="862463"/>
                  </a:lnTo>
                  <a:lnTo>
                    <a:pt x="0" y="0"/>
                  </a:lnTo>
                  <a:close/>
                </a:path>
              </a:pathLst>
            </a:custGeom>
            <a:blipFill>
              <a:blip r:embed="rId7" cstate="print">
                <a:extLst>
                  <a:ext uri="{28A0092B-C50C-407E-A947-70E740481C1C}">
                    <a14:useLocalDpi xmlns:a14="http://schemas.microsoft.com/office/drawing/2010/main" val="0"/>
                  </a:ext>
                </a:extLst>
              </a:blip>
              <a:stretch>
                <a:fillRect/>
              </a:stretch>
            </a:blipFill>
          </p:spPr>
          <p:txBody>
            <a:bodyPr/>
            <a:lstStyle/>
            <a:p>
              <a:endParaRPr lang="nb-NO"/>
            </a:p>
          </p:txBody>
        </p:sp>
      </p:grpSp>
      <p:sp>
        <p:nvSpPr>
          <p:cNvPr id="18" name="Frihåndsform 20">
            <a:extLst>
              <a:ext uri="{FF2B5EF4-FFF2-40B4-BE49-F238E27FC236}">
                <a16:creationId xmlns:a16="http://schemas.microsoft.com/office/drawing/2014/main" id="{9D27A6AF-9A8F-AA62-099C-3DA46E4DDA23}"/>
              </a:ext>
            </a:extLst>
          </p:cNvPr>
          <p:cNvSpPr/>
          <p:nvPr/>
        </p:nvSpPr>
        <p:spPr>
          <a:xfrm>
            <a:off x="9865987" y="4251379"/>
            <a:ext cx="3135706" cy="2477865"/>
          </a:xfrm>
          <a:custGeom>
            <a:avLst/>
            <a:gdLst>
              <a:gd name="connsiteX0" fmla="*/ 0 w 842962"/>
              <a:gd name="connsiteY0" fmla="*/ 561975 h 659606"/>
              <a:gd name="connsiteX1" fmla="*/ 138112 w 842962"/>
              <a:gd name="connsiteY1" fmla="*/ 504825 h 659606"/>
              <a:gd name="connsiteX2" fmla="*/ 195262 w 842962"/>
              <a:gd name="connsiteY2" fmla="*/ 385762 h 659606"/>
              <a:gd name="connsiteX3" fmla="*/ 173831 w 842962"/>
              <a:gd name="connsiteY3" fmla="*/ 164306 h 659606"/>
              <a:gd name="connsiteX4" fmla="*/ 140494 w 842962"/>
              <a:gd name="connsiteY4" fmla="*/ 159543 h 659606"/>
              <a:gd name="connsiteX5" fmla="*/ 88106 w 842962"/>
              <a:gd name="connsiteY5" fmla="*/ 152400 h 659606"/>
              <a:gd name="connsiteX6" fmla="*/ 228600 w 842962"/>
              <a:gd name="connsiteY6" fmla="*/ 0 h 659606"/>
              <a:gd name="connsiteX7" fmla="*/ 402431 w 842962"/>
              <a:gd name="connsiteY7" fmla="*/ 176212 h 659606"/>
              <a:gd name="connsiteX8" fmla="*/ 311944 w 842962"/>
              <a:gd name="connsiteY8" fmla="*/ 173831 h 659606"/>
              <a:gd name="connsiteX9" fmla="*/ 321469 w 842962"/>
              <a:gd name="connsiteY9" fmla="*/ 364331 h 659606"/>
              <a:gd name="connsiteX10" fmla="*/ 376237 w 842962"/>
              <a:gd name="connsiteY10" fmla="*/ 478631 h 659606"/>
              <a:gd name="connsiteX11" fmla="*/ 497681 w 842962"/>
              <a:gd name="connsiteY11" fmla="*/ 533400 h 659606"/>
              <a:gd name="connsiteX12" fmla="*/ 557212 w 842962"/>
              <a:gd name="connsiteY12" fmla="*/ 535781 h 659606"/>
              <a:gd name="connsiteX13" fmla="*/ 585787 w 842962"/>
              <a:gd name="connsiteY13" fmla="*/ 495300 h 659606"/>
              <a:gd name="connsiteX14" fmla="*/ 614362 w 842962"/>
              <a:gd name="connsiteY14" fmla="*/ 440531 h 659606"/>
              <a:gd name="connsiteX15" fmla="*/ 678656 w 842962"/>
              <a:gd name="connsiteY15" fmla="*/ 476250 h 659606"/>
              <a:gd name="connsiteX16" fmla="*/ 716756 w 842962"/>
              <a:gd name="connsiteY16" fmla="*/ 519112 h 659606"/>
              <a:gd name="connsiteX17" fmla="*/ 754856 w 842962"/>
              <a:gd name="connsiteY17" fmla="*/ 492918 h 659606"/>
              <a:gd name="connsiteX18" fmla="*/ 771525 w 842962"/>
              <a:gd name="connsiteY18" fmla="*/ 400050 h 659606"/>
              <a:gd name="connsiteX19" fmla="*/ 731044 w 842962"/>
              <a:gd name="connsiteY19" fmla="*/ 397668 h 659606"/>
              <a:gd name="connsiteX20" fmla="*/ 795337 w 842962"/>
              <a:gd name="connsiteY20" fmla="*/ 342900 h 659606"/>
              <a:gd name="connsiteX21" fmla="*/ 842962 w 842962"/>
              <a:gd name="connsiteY21" fmla="*/ 409575 h 659606"/>
              <a:gd name="connsiteX22" fmla="*/ 802481 w 842962"/>
              <a:gd name="connsiteY22" fmla="*/ 407193 h 659606"/>
              <a:gd name="connsiteX23" fmla="*/ 797719 w 842962"/>
              <a:gd name="connsiteY23" fmla="*/ 457200 h 659606"/>
              <a:gd name="connsiteX24" fmla="*/ 773906 w 842962"/>
              <a:gd name="connsiteY24" fmla="*/ 519112 h 659606"/>
              <a:gd name="connsiteX25" fmla="*/ 711994 w 842962"/>
              <a:gd name="connsiteY25" fmla="*/ 545306 h 659606"/>
              <a:gd name="connsiteX26" fmla="*/ 666750 w 842962"/>
              <a:gd name="connsiteY26" fmla="*/ 519112 h 659606"/>
              <a:gd name="connsiteX27" fmla="*/ 628650 w 842962"/>
              <a:gd name="connsiteY27" fmla="*/ 476250 h 659606"/>
              <a:gd name="connsiteX28" fmla="*/ 604837 w 842962"/>
              <a:gd name="connsiteY28" fmla="*/ 545306 h 659606"/>
              <a:gd name="connsiteX29" fmla="*/ 621506 w 842962"/>
              <a:gd name="connsiteY29" fmla="*/ 616743 h 659606"/>
              <a:gd name="connsiteX30" fmla="*/ 635794 w 842962"/>
              <a:gd name="connsiteY30" fmla="*/ 659606 h 659606"/>
              <a:gd name="connsiteX31" fmla="*/ 635794 w 842962"/>
              <a:gd name="connsiteY31" fmla="*/ 659606 h 659606"/>
              <a:gd name="connsiteX32" fmla="*/ 619125 w 842962"/>
              <a:gd name="connsiteY32" fmla="*/ 616743 h 65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2962" h="659606">
                <a:moveTo>
                  <a:pt x="0" y="561975"/>
                </a:moveTo>
                <a:lnTo>
                  <a:pt x="138112" y="504825"/>
                </a:lnTo>
                <a:lnTo>
                  <a:pt x="195262" y="385762"/>
                </a:lnTo>
                <a:lnTo>
                  <a:pt x="173831" y="164306"/>
                </a:lnTo>
                <a:lnTo>
                  <a:pt x="140494" y="159543"/>
                </a:lnTo>
                <a:lnTo>
                  <a:pt x="88106" y="152400"/>
                </a:lnTo>
                <a:lnTo>
                  <a:pt x="228600" y="0"/>
                </a:lnTo>
                <a:lnTo>
                  <a:pt x="402431" y="176212"/>
                </a:lnTo>
                <a:lnTo>
                  <a:pt x="311944" y="173831"/>
                </a:lnTo>
                <a:lnTo>
                  <a:pt x="321469" y="364331"/>
                </a:lnTo>
                <a:lnTo>
                  <a:pt x="376237" y="478631"/>
                </a:lnTo>
                <a:lnTo>
                  <a:pt x="497681" y="533400"/>
                </a:lnTo>
                <a:lnTo>
                  <a:pt x="557212" y="535781"/>
                </a:lnTo>
                <a:lnTo>
                  <a:pt x="585787" y="495300"/>
                </a:lnTo>
                <a:lnTo>
                  <a:pt x="614362" y="440531"/>
                </a:lnTo>
                <a:lnTo>
                  <a:pt x="678656" y="476250"/>
                </a:lnTo>
                <a:lnTo>
                  <a:pt x="716756" y="519112"/>
                </a:lnTo>
                <a:lnTo>
                  <a:pt x="754856" y="492918"/>
                </a:lnTo>
                <a:lnTo>
                  <a:pt x="771525" y="400050"/>
                </a:lnTo>
                <a:lnTo>
                  <a:pt x="731044" y="397668"/>
                </a:lnTo>
                <a:lnTo>
                  <a:pt x="795337" y="342900"/>
                </a:lnTo>
                <a:lnTo>
                  <a:pt x="842962" y="409575"/>
                </a:lnTo>
                <a:lnTo>
                  <a:pt x="802481" y="407193"/>
                </a:lnTo>
                <a:lnTo>
                  <a:pt x="797719" y="457200"/>
                </a:lnTo>
                <a:lnTo>
                  <a:pt x="773906" y="519112"/>
                </a:lnTo>
                <a:lnTo>
                  <a:pt x="711994" y="545306"/>
                </a:lnTo>
                <a:lnTo>
                  <a:pt x="666750" y="519112"/>
                </a:lnTo>
                <a:lnTo>
                  <a:pt x="628650" y="476250"/>
                </a:lnTo>
                <a:lnTo>
                  <a:pt x="604837" y="545306"/>
                </a:lnTo>
                <a:lnTo>
                  <a:pt x="621506" y="616743"/>
                </a:lnTo>
                <a:lnTo>
                  <a:pt x="635794" y="659606"/>
                </a:lnTo>
                <a:lnTo>
                  <a:pt x="635794" y="659606"/>
                </a:lnTo>
                <a:lnTo>
                  <a:pt x="619125" y="616743"/>
                </a:lnTo>
              </a:path>
            </a:pathLst>
          </a:custGeom>
          <a:noFill/>
          <a:ln w="41275">
            <a:solidFill>
              <a:srgbClr val="F6653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txBody>
            <a:bodyPr/>
            <a:lstStyle/>
            <a:p>
              <a:endParaRPr lang="nb-NO"/>
            </a:p>
          </p:txBody>
        </p:sp>
      </p:gr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8D8E92C7AC62446BEA612CA2C4D6E89" ma:contentTypeVersion="12" ma:contentTypeDescription="Opprett et nytt dokument." ma:contentTypeScope="" ma:versionID="b52a1c9bd773e65f7b922a2d3c0fa214">
  <xsd:schema xmlns:xsd="http://www.w3.org/2001/XMLSchema" xmlns:xs="http://www.w3.org/2001/XMLSchema" xmlns:p="http://schemas.microsoft.com/office/2006/metadata/properties" xmlns:ns2="feb1f545-57fa-4f8f-8882-a123642742ed" targetNamespace="http://schemas.microsoft.com/office/2006/metadata/properties" ma:root="true" ma:fieldsID="04032f512c891129533aae42281598ac" ns2:_="">
    <xsd:import namespace="feb1f545-57fa-4f8f-8882-a123642742e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1f545-57fa-4f8f-8882-a123642742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46CB7F-15C3-43D5-A0B6-AACAE1B033C2}">
  <ds:schemaRefs>
    <ds:schemaRef ds:uri="http://schemas.openxmlformats.org/package/2006/metadata/core-properties"/>
    <ds:schemaRef ds:uri="http://purl.org/dc/elements/1.1/"/>
    <ds:schemaRef ds:uri="http://www.w3.org/XML/1998/namespace"/>
    <ds:schemaRef ds:uri="feb1f545-57fa-4f8f-8882-a123642742ed"/>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345BD6ED-7578-4E63-9BC7-CD71303C8C37}">
  <ds:schemaRefs>
    <ds:schemaRef ds:uri="http://schemas.microsoft.com/sharepoint/v3/contenttype/forms"/>
  </ds:schemaRefs>
</ds:datastoreItem>
</file>

<file path=customXml/itemProps3.xml><?xml version="1.0" encoding="utf-8"?>
<ds:datastoreItem xmlns:ds="http://schemas.openxmlformats.org/officeDocument/2006/customXml" ds:itemID="{4A55C403-3B42-4F0A-A64F-45BCD69170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1f545-57fa-4f8f-8882-a123642742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6d726de-8d3f-447e-aca2-c682fd663ff3}" enabled="1" method="Privileged" siteId="{e1ae18b6-de6f-4b87-a2fc-90d6217d954e}" contentBits="0" removed="0"/>
</clbl:labelList>
</file>

<file path=docProps/app.xml><?xml version="1.0" encoding="utf-8"?>
<Properties xmlns="http://schemas.openxmlformats.org/officeDocument/2006/extended-properties" xmlns:vt="http://schemas.openxmlformats.org/officeDocument/2006/docPropsVTypes">
  <TotalTime>12400</TotalTime>
  <Words>3338</Words>
  <Application>Microsoft Office PowerPoint</Application>
  <PresentationFormat>Egendefinert</PresentationFormat>
  <Paragraphs>564</Paragraphs>
  <Slides>18</Slides>
  <Notes>14</Notes>
  <HiddenSlides>0</HiddenSlides>
  <MMClips>0</MMClips>
  <ScaleCrop>false</ScaleCrop>
  <HeadingPairs>
    <vt:vector size="6" baseType="variant">
      <vt:variant>
        <vt:lpstr>Brukte skrifter</vt:lpstr>
      </vt:variant>
      <vt:variant>
        <vt:i4>11</vt:i4>
      </vt:variant>
      <vt:variant>
        <vt:lpstr>Tema</vt:lpstr>
      </vt:variant>
      <vt:variant>
        <vt:i4>2</vt:i4>
      </vt:variant>
      <vt:variant>
        <vt:lpstr>Lysbildetitler</vt:lpstr>
      </vt:variant>
      <vt:variant>
        <vt:i4>18</vt:i4>
      </vt:variant>
    </vt:vector>
  </HeadingPairs>
  <TitlesOfParts>
    <vt:vector size="31" baseType="lpstr">
      <vt:lpstr>Aptos</vt:lpstr>
      <vt:lpstr>Calibri</vt:lpstr>
      <vt:lpstr>Arial</vt:lpstr>
      <vt:lpstr>Open Sans Bold</vt:lpstr>
      <vt:lpstr>Inter Bold</vt:lpstr>
      <vt:lpstr>Poppins Italics</vt:lpstr>
      <vt:lpstr>Open Sans</vt:lpstr>
      <vt:lpstr>Poppins Medium</vt:lpstr>
      <vt:lpstr>Cera Pro Medium</vt:lpstr>
      <vt:lpstr>Aptos Display</vt:lpstr>
      <vt:lpstr>Cera Pro</vt:lpstr>
      <vt:lpstr>Office Theme</vt:lpstr>
      <vt:lpstr>Egendefinert utforming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Presentasjon av DR HV07</dc:title>
  <dc:creator>Silje Lunden</dc:creator>
  <cp:lastModifiedBy>Larsson, Rune</cp:lastModifiedBy>
  <cp:revision>11</cp:revision>
  <cp:lastPrinted>2026-02-06T12:29:21Z</cp:lastPrinted>
  <dcterms:created xsi:type="dcterms:W3CDTF">2006-08-16T00:00:00Z</dcterms:created>
  <dcterms:modified xsi:type="dcterms:W3CDTF">2026-03-17T09:34:02Z</dcterms:modified>
  <dc:identifier>DAGxdM8IDwE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0x01010048D8E92C7AC62446BEA612CA2C4D6E89</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