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94660"/>
  </p:normalViewPr>
  <p:slideViewPr>
    <p:cSldViewPr snapToGrid="0">
      <p:cViewPr varScale="1">
        <p:scale>
          <a:sx n="67" d="100"/>
          <a:sy n="67" d="100"/>
        </p:scale>
        <p:origin x="13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DA9C346-CF9E-3CCB-F2E8-076FAA8D7A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83F44CAC-28D3-6B23-2A8C-32DE9459B8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5662DD4-840A-BD57-72AF-B98120A45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5851-DCB6-45EF-9B70-814B5D3DFCFD}" type="datetimeFigureOut">
              <a:rPr lang="nb-NO" smtClean="0"/>
              <a:t>04.12.2024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CE83810-6156-4774-6BCA-F4B0968A7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94FCB14-DE04-3D23-7AC3-9B47EE651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45388-D6FF-4604-AF75-A507859CC76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78329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68340C8-6142-6E3C-1F1D-68D70B34F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3286ADC4-FF0E-4A5D-1064-10EF033A6E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4F4DB78-AB75-066D-B528-B89DE4A26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5851-DCB6-45EF-9B70-814B5D3DFCFD}" type="datetimeFigureOut">
              <a:rPr lang="nb-NO" smtClean="0"/>
              <a:t>04.12.2024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4FBE64A-07B5-6C60-6BF1-3371459AE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68FF259-A601-B2A6-D03D-9F6B293C9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45388-D6FF-4604-AF75-A507859CC76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2726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88D6B987-F2F2-DC7B-F21D-CFBE88452B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489A1AD2-399D-C8F2-9EAA-8C9FA704DA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10FC3E4-91AA-4CF9-8D47-76597D758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5851-DCB6-45EF-9B70-814B5D3DFCFD}" type="datetimeFigureOut">
              <a:rPr lang="nb-NO" smtClean="0"/>
              <a:t>04.12.2024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B74D0F8-097E-4FF7-4CFD-286C3D051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F0900DD-3201-7A00-9822-75FA4854C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45388-D6FF-4604-AF75-A507859CC76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25992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EA6507A-C1EE-42B6-FA07-86E0A6E00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406D336-CB1C-14C3-0EBC-0E99313C0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8C83C5F-553A-F2BB-0104-4FB82D59B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5851-DCB6-45EF-9B70-814B5D3DFCFD}" type="datetimeFigureOut">
              <a:rPr lang="nb-NO" smtClean="0"/>
              <a:t>04.12.2024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7BCD03A-AD58-D789-9787-D33D25040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B646689-1B27-6EB7-C650-905ACF972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45388-D6FF-4604-AF75-A507859CC76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71058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952F496-6CFA-2790-F426-81C23BE43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78087A6-2027-9F3F-FA13-B83EAB5406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FE3EA6B-7FB5-C847-1F34-23C989477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5851-DCB6-45EF-9B70-814B5D3DFCFD}" type="datetimeFigureOut">
              <a:rPr lang="nb-NO" smtClean="0"/>
              <a:t>04.12.2024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593C558-A457-6B91-2F73-D7E07E88A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949A23E-CDC3-0B46-CB44-ADBB0B0E6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45388-D6FF-4604-AF75-A507859CC76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96235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B830656-1681-E421-93B7-8125E98A9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339DFD4-34E1-2CB8-E79B-63159FD0E0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A772B07-32EA-335C-4929-F583667EF4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52F08022-8320-A6A0-4829-884F4A71D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5851-DCB6-45EF-9B70-814B5D3DFCFD}" type="datetimeFigureOut">
              <a:rPr lang="nb-NO" smtClean="0"/>
              <a:t>04.12.2024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07E019F3-557A-7154-4095-47202A3A7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361C41FD-39E0-657C-0A38-1C6CB7806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45388-D6FF-4604-AF75-A507859CC76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1080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9B9B28D-215F-96FF-D319-312282743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6FBC692-3F5A-E17F-B1D5-387B445990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3FD2948B-BAE3-69C7-89A4-2AC49DC82A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51B20D64-ED53-E903-941A-35FF6E64B6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28B74551-8568-C130-BA36-92053686A7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D862BDFD-31F3-93DD-4FD4-C4C642ADA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5851-DCB6-45EF-9B70-814B5D3DFCFD}" type="datetimeFigureOut">
              <a:rPr lang="nb-NO" smtClean="0"/>
              <a:t>04.12.2024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959FD8E2-B745-7320-1979-79780F360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CF7C9C84-B8F6-C852-2296-49F9A22F6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45388-D6FF-4604-AF75-A507859CC76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50617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B304C6F-CAF4-71CB-4BB1-AD4772E0F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A657B7AB-C3E0-9D87-A324-CFF6D8DD7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5851-DCB6-45EF-9B70-814B5D3DFCFD}" type="datetimeFigureOut">
              <a:rPr lang="nb-NO" smtClean="0"/>
              <a:t>04.12.2024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7D1A1620-3BEB-34DE-ED4A-373F59D6D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CC3C2536-DA0E-E12E-0A20-DDC8871FF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45388-D6FF-4604-AF75-A507859CC76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74744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89F5A73C-BF28-42A6-C39B-D9E09AB29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5851-DCB6-45EF-9B70-814B5D3DFCFD}" type="datetimeFigureOut">
              <a:rPr lang="nb-NO" smtClean="0"/>
              <a:t>04.12.2024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8C5B4686-8314-ED7B-6CB4-CBA4C6DA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9E17230B-DE3C-53C4-0448-663FE0139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45388-D6FF-4604-AF75-A507859CC76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59289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2AA6672-30CB-2CC1-C6F1-56B44E111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CC2729-146C-5B2E-7B9E-FC4D731BAC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15D3D5F0-CF44-87F3-014B-790C1E4991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B4284ED-5DA8-CA61-990A-89FB5EFE2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5851-DCB6-45EF-9B70-814B5D3DFCFD}" type="datetimeFigureOut">
              <a:rPr lang="nb-NO" smtClean="0"/>
              <a:t>04.12.2024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B4A88A8C-9340-41D4-DF7E-514707860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A8AE32B1-0A2C-CEE7-D046-12E6FEDD0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45388-D6FF-4604-AF75-A507859CC76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50932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181F29F-CBA9-F24D-774E-8EB567380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3339A960-EB76-1AAE-E56D-0B8DCD147A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5F9E8120-7EB7-83A9-44EC-6B53E4E582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EBCFB63-F5E6-08BE-FC61-44508B146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5851-DCB6-45EF-9B70-814B5D3DFCFD}" type="datetimeFigureOut">
              <a:rPr lang="nb-NO" smtClean="0"/>
              <a:t>04.12.2024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26F82ED0-92E6-69C8-930C-5DECCFD30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C02537A6-0258-A054-1B3F-9B5F633A2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45388-D6FF-4604-AF75-A507859CC76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54705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E8F8FCBF-14C2-167A-DBC7-5F085C3C8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0B66B6D-115C-7815-72F2-E9BB1038F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5D621D0-3F6F-2887-8CDF-B53823E04D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3F5851-DCB6-45EF-9B70-814B5D3DFCFD}" type="datetimeFigureOut">
              <a:rPr lang="nb-NO" smtClean="0"/>
              <a:t>04.12.2024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4D35962-FB08-5F9E-A5C6-608C61D26F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D1A30B9-4732-3E3B-E9D7-70FA0E297D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945388-D6FF-4604-AF75-A507859CC76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73455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 1">
            <a:extLst>
              <a:ext uri="{FF2B5EF4-FFF2-40B4-BE49-F238E27FC236}">
                <a16:creationId xmlns:a16="http://schemas.microsoft.com/office/drawing/2014/main" id="{2581BB26-3134-AFC2-BC1C-1BB498513A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399561"/>
              </p:ext>
            </p:extLst>
          </p:nvPr>
        </p:nvGraphicFramePr>
        <p:xfrm>
          <a:off x="491490" y="285750"/>
          <a:ext cx="11052809" cy="63550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15241">
                  <a:extLst>
                    <a:ext uri="{9D8B030D-6E8A-4147-A177-3AD203B41FA5}">
                      <a16:colId xmlns:a16="http://schemas.microsoft.com/office/drawing/2014/main" val="562903876"/>
                    </a:ext>
                  </a:extLst>
                </a:gridCol>
                <a:gridCol w="1384392">
                  <a:extLst>
                    <a:ext uri="{9D8B030D-6E8A-4147-A177-3AD203B41FA5}">
                      <a16:colId xmlns:a16="http://schemas.microsoft.com/office/drawing/2014/main" val="2789819285"/>
                    </a:ext>
                  </a:extLst>
                </a:gridCol>
                <a:gridCol w="1384392">
                  <a:extLst>
                    <a:ext uri="{9D8B030D-6E8A-4147-A177-3AD203B41FA5}">
                      <a16:colId xmlns:a16="http://schemas.microsoft.com/office/drawing/2014/main" val="1775095770"/>
                    </a:ext>
                  </a:extLst>
                </a:gridCol>
                <a:gridCol w="1384392">
                  <a:extLst>
                    <a:ext uri="{9D8B030D-6E8A-4147-A177-3AD203B41FA5}">
                      <a16:colId xmlns:a16="http://schemas.microsoft.com/office/drawing/2014/main" val="532680503"/>
                    </a:ext>
                  </a:extLst>
                </a:gridCol>
                <a:gridCol w="1384392">
                  <a:extLst>
                    <a:ext uri="{9D8B030D-6E8A-4147-A177-3AD203B41FA5}">
                      <a16:colId xmlns:a16="http://schemas.microsoft.com/office/drawing/2014/main" val="3863006386"/>
                    </a:ext>
                  </a:extLst>
                </a:gridCol>
              </a:tblGrid>
              <a:tr h="280232">
                <a:tc>
                  <a:txBody>
                    <a:bodyPr/>
                    <a:lstStyle/>
                    <a:p>
                      <a:pPr algn="l" fontAlgn="b"/>
                      <a:endParaRPr lang="nb-NO" sz="1600" b="1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600" b="1" u="none" strike="noStrike" dirty="0">
                          <a:effectLst/>
                        </a:rPr>
                        <a:t>2025</a:t>
                      </a:r>
                      <a:endParaRPr lang="nb-NO" sz="1600" b="1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600" b="1" u="none" strike="noStrike">
                          <a:effectLst/>
                        </a:rPr>
                        <a:t>2026</a:t>
                      </a:r>
                      <a:endParaRPr lang="nb-NO" sz="1600" b="1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600" b="1" u="none" strike="noStrike">
                          <a:effectLst/>
                        </a:rPr>
                        <a:t>2027</a:t>
                      </a:r>
                      <a:endParaRPr lang="nb-NO" sz="1600" b="1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600" b="1" u="none" strike="noStrike" dirty="0">
                          <a:effectLst/>
                        </a:rPr>
                        <a:t>2028</a:t>
                      </a:r>
                      <a:endParaRPr lang="nb-NO" sz="1600" b="1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66901727"/>
                  </a:ext>
                </a:extLst>
              </a:tr>
              <a:tr h="280232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u="none" strike="noStrike">
                          <a:effectLst/>
                        </a:rPr>
                        <a:t>1801 - Generell eigedomsskatt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3 000 000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 dirty="0">
                          <a:effectLst/>
                        </a:rPr>
                        <a:t>-3 588 000</a:t>
                      </a:r>
                      <a:endParaRPr lang="nb-NO" sz="16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 dirty="0">
                          <a:effectLst/>
                        </a:rPr>
                        <a:t>-6 426 000</a:t>
                      </a:r>
                      <a:endParaRPr lang="nb-NO" sz="16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 dirty="0">
                          <a:effectLst/>
                        </a:rPr>
                        <a:t>-6 426 000</a:t>
                      </a:r>
                      <a:endParaRPr lang="nb-NO" sz="16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72163833"/>
                  </a:ext>
                </a:extLst>
              </a:tr>
              <a:tr h="280232">
                <a:tc>
                  <a:txBody>
                    <a:bodyPr/>
                    <a:lstStyle/>
                    <a:p>
                      <a:pPr algn="l" fontAlgn="b"/>
                      <a:r>
                        <a:rPr lang="nn-NO" sz="1600" u="none" strike="noStrike">
                          <a:effectLst/>
                        </a:rPr>
                        <a:t>2201 - Redusert ramme Kviteseid skule</a:t>
                      </a:r>
                      <a:endParaRPr lang="nn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500 000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1 500 000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1 250 000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1 000 000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41204629"/>
                  </a:ext>
                </a:extLst>
              </a:tr>
              <a:tr h="280232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u="none" strike="noStrike">
                          <a:effectLst/>
                        </a:rPr>
                        <a:t>3503 - Teneste for funksjonshemma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500 000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500 000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500 000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70393355"/>
                  </a:ext>
                </a:extLst>
              </a:tr>
              <a:tr h="280232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u="none" strike="noStrike">
                          <a:effectLst/>
                        </a:rPr>
                        <a:t>3403 - Rammekutt kommunedirektøren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500 000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1 104 000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1 104 000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1 104 000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66856962"/>
                  </a:ext>
                </a:extLst>
              </a:tr>
              <a:tr h="280232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u="none" strike="noStrike">
                          <a:effectLst/>
                        </a:rPr>
                        <a:t>3403 - Heimesjukepleie innsparing 2026-2028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720 000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720 000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720 000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6189056"/>
                  </a:ext>
                </a:extLst>
              </a:tr>
              <a:tr h="280232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u="none" strike="noStrike">
                          <a:effectLst/>
                        </a:rPr>
                        <a:t>3401 - KOS auka ramme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200 000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200 000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200 000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200 000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79568247"/>
                  </a:ext>
                </a:extLst>
              </a:tr>
              <a:tr h="280232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u="none" strike="noStrike">
                          <a:effectLst/>
                        </a:rPr>
                        <a:t>4307 - Auke kulturmidlar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20 000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20 000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20 000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20 000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898635211"/>
                  </a:ext>
                </a:extLst>
              </a:tr>
              <a:tr h="659697">
                <a:tc>
                  <a:txBody>
                    <a:bodyPr/>
                    <a:lstStyle/>
                    <a:p>
                      <a:pPr algn="l" fontAlgn="b"/>
                      <a:r>
                        <a:rPr lang="nn-NO" sz="1600" u="none" strike="noStrike">
                          <a:effectLst/>
                        </a:rPr>
                        <a:t>1701 - Ny ordning støtte til næring som betalar høg eigedomsskatt til å bidra til betre drift, t.d. kompetanseløft</a:t>
                      </a:r>
                      <a:endParaRPr lang="nn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150 000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150 000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150 000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26987088"/>
                  </a:ext>
                </a:extLst>
              </a:tr>
              <a:tr h="659697">
                <a:tc>
                  <a:txBody>
                    <a:bodyPr/>
                    <a:lstStyle/>
                    <a:p>
                      <a:pPr algn="l" fontAlgn="b"/>
                      <a:r>
                        <a:rPr lang="nn-NO" sz="1600" u="none" strike="noStrike">
                          <a:effectLst/>
                        </a:rPr>
                        <a:t>1701 - Pott til utstyr, kompetanseheving eller sosiale tiltak for einingar som heldt budsjett i føregåande budsjettår</a:t>
                      </a:r>
                      <a:endParaRPr lang="nn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50 000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100 000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100 000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100 000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64404259"/>
                  </a:ext>
                </a:extLst>
              </a:tr>
              <a:tr h="551973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u="none" strike="noStrike">
                          <a:effectLst/>
                        </a:rPr>
                        <a:t>1101 - Endring/kutt i politikerløn via ordførarløn, ned til 75 % av stortingsrepresentant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-200 000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-200 000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-200 000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-200 000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220253071"/>
                  </a:ext>
                </a:extLst>
              </a:tr>
              <a:tr h="280232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u="none" strike="noStrike">
                          <a:effectLst/>
                        </a:rPr>
                        <a:t>Rekommunalisering Bjålandsvegen + "turistbom"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85916940"/>
                  </a:ext>
                </a:extLst>
              </a:tr>
              <a:tr h="280232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u="none" strike="noStrike">
                          <a:effectLst/>
                        </a:rPr>
                        <a:t>2201 - Skulemat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-150 000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-150 000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-150 000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88066017"/>
                  </a:ext>
                </a:extLst>
              </a:tr>
              <a:tr h="280232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u="none" strike="noStrike" dirty="0">
                          <a:effectLst/>
                        </a:rPr>
                        <a:t>Inventar/utstyr til bibliotek</a:t>
                      </a:r>
                      <a:endParaRPr lang="nb-NO" sz="16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80 000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56980445"/>
                  </a:ext>
                </a:extLst>
              </a:tr>
              <a:tr h="280232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u="none" strike="noStrike">
                          <a:effectLst/>
                        </a:rPr>
                        <a:t>Solceller kommunehus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-1 500 000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28406658"/>
                  </a:ext>
                </a:extLst>
              </a:tr>
              <a:tr h="280232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u="none" strike="noStrike">
                          <a:effectLst/>
                        </a:rPr>
                        <a:t>Rehabilitering vernabygg Kviteseid brygge + VA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-900 000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29204854"/>
                  </a:ext>
                </a:extLst>
              </a:tr>
              <a:tr h="280232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u="none" strike="noStrike">
                          <a:effectLst/>
                        </a:rPr>
                        <a:t>Bystrand Kviteseid sentrum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-1 750 000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64515206"/>
                  </a:ext>
                </a:extLst>
              </a:tr>
              <a:tr h="280232">
                <a:tc>
                  <a:txBody>
                    <a:bodyPr/>
                    <a:lstStyle/>
                    <a:p>
                      <a:pPr algn="l" fontAlgn="b"/>
                      <a:r>
                        <a:rPr lang="nb-NO" sz="1600" u="none" strike="noStrike">
                          <a:effectLst/>
                        </a:rPr>
                        <a:t>Bygdeutvikling (investering)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-1 500 000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u="none" strike="noStrike">
                          <a:effectLst/>
                        </a:rPr>
                        <a:t>-1 500 000</a:t>
                      </a:r>
                      <a:endParaRPr lang="nb-NO" sz="16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1973221"/>
                  </a:ext>
                </a:extLst>
              </a:tr>
              <a:tr h="280232">
                <a:tc>
                  <a:txBody>
                    <a:bodyPr/>
                    <a:lstStyle/>
                    <a:p>
                      <a:pPr algn="l" fontAlgn="b"/>
                      <a:r>
                        <a:rPr lang="nn-NO" sz="1600" b="1" u="none" strike="noStrike" dirty="0">
                          <a:effectLst/>
                        </a:rPr>
                        <a:t>Avsetning til fond (+ tal er UNDERSKOT)</a:t>
                      </a:r>
                      <a:endParaRPr lang="nn-NO" sz="1600" b="1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b="1" u="none" strike="noStrike" dirty="0">
                          <a:effectLst/>
                        </a:rPr>
                        <a:t>0</a:t>
                      </a:r>
                      <a:endParaRPr lang="nb-NO" sz="1600" b="1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b="1" u="none" strike="noStrike" dirty="0">
                          <a:effectLst/>
                        </a:rPr>
                        <a:t>356 000</a:t>
                      </a:r>
                      <a:endParaRPr lang="nb-NO" sz="1600" b="1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b="1" u="none" strike="noStrike" dirty="0">
                          <a:effectLst/>
                        </a:rPr>
                        <a:t>-4 232 000</a:t>
                      </a:r>
                      <a:endParaRPr lang="nb-NO" sz="1600" b="1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600" b="1" u="none" strike="noStrike" dirty="0">
                          <a:effectLst/>
                        </a:rPr>
                        <a:t>-4 482 000</a:t>
                      </a:r>
                      <a:endParaRPr lang="nb-NO" sz="1600" b="1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632580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9736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273</Words>
  <Application>Microsoft Office PowerPoint</Application>
  <PresentationFormat>Widescreen</PresentationFormat>
  <Paragraphs>82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Office-tema</vt:lpstr>
      <vt:lpstr>PowerPoint-presentasjon</vt:lpstr>
    </vt:vector>
  </TitlesOfParts>
  <Company>Nord universitet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Silje Aakre</dc:creator>
  <cp:lastModifiedBy>Silje Aakre</cp:lastModifiedBy>
  <cp:revision>1</cp:revision>
  <dcterms:created xsi:type="dcterms:W3CDTF">2024-12-04T21:08:15Z</dcterms:created>
  <dcterms:modified xsi:type="dcterms:W3CDTF">2024-12-04T21:11:38Z</dcterms:modified>
</cp:coreProperties>
</file>